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6"/>
  </p:notesMasterIdLst>
  <p:sldIdLst>
    <p:sldId id="256" r:id="rId5"/>
    <p:sldId id="355" r:id="rId6"/>
    <p:sldId id="357" r:id="rId7"/>
    <p:sldId id="356" r:id="rId8"/>
    <p:sldId id="364" r:id="rId9"/>
    <p:sldId id="365" r:id="rId10"/>
    <p:sldId id="366" r:id="rId11"/>
    <p:sldId id="367" r:id="rId12"/>
    <p:sldId id="368" r:id="rId13"/>
    <p:sldId id="369" r:id="rId14"/>
    <p:sldId id="370" r:id="rId15"/>
    <p:sldId id="373" r:id="rId16"/>
    <p:sldId id="374" r:id="rId17"/>
    <p:sldId id="375" r:id="rId18"/>
    <p:sldId id="376" r:id="rId19"/>
    <p:sldId id="345" r:id="rId20"/>
    <p:sldId id="371" r:id="rId21"/>
    <p:sldId id="377" r:id="rId22"/>
    <p:sldId id="380" r:id="rId23"/>
    <p:sldId id="381" r:id="rId24"/>
    <p:sldId id="382" r:id="rId25"/>
    <p:sldId id="384" r:id="rId26"/>
    <p:sldId id="385" r:id="rId27"/>
    <p:sldId id="386" r:id="rId28"/>
    <p:sldId id="387" r:id="rId29"/>
    <p:sldId id="388" r:id="rId30"/>
    <p:sldId id="389" r:id="rId31"/>
    <p:sldId id="390" r:id="rId32"/>
    <p:sldId id="391" r:id="rId33"/>
    <p:sldId id="392" r:id="rId34"/>
    <p:sldId id="393" r:id="rId35"/>
    <p:sldId id="398" r:id="rId36"/>
    <p:sldId id="399" r:id="rId37"/>
    <p:sldId id="359" r:id="rId38"/>
    <p:sldId id="360" r:id="rId39"/>
    <p:sldId id="378" r:id="rId40"/>
    <p:sldId id="379" r:id="rId41"/>
    <p:sldId id="358" r:id="rId42"/>
    <p:sldId id="349" r:id="rId43"/>
    <p:sldId id="361" r:id="rId44"/>
    <p:sldId id="362" r:id="rId45"/>
    <p:sldId id="363" r:id="rId46"/>
    <p:sldId id="383" r:id="rId47"/>
    <p:sldId id="400" r:id="rId48"/>
    <p:sldId id="401" r:id="rId49"/>
    <p:sldId id="409" r:id="rId50"/>
    <p:sldId id="402" r:id="rId51"/>
    <p:sldId id="403" r:id="rId52"/>
    <p:sldId id="407" r:id="rId53"/>
    <p:sldId id="408" r:id="rId54"/>
    <p:sldId id="280"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83401"/>
  </p:normalViewPr>
  <p:slideViewPr>
    <p:cSldViewPr snapToGrid="0" snapToObjects="1">
      <p:cViewPr varScale="1">
        <p:scale>
          <a:sx n="90" d="100"/>
          <a:sy n="90" d="100"/>
        </p:scale>
        <p:origin x="328" y="200"/>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s>
</file>

<file path=ppt/media/hdphoto1.wdp>
</file>

<file path=ppt/media/image1.png>
</file>

<file path=ppt/media/image2.jpeg>
</file>

<file path=ppt/media/image3.tiff>
</file>

<file path=ppt/media/image4.tiff>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B21FA1-2AC1-9847-846C-5DA8D4E0BC5E}" type="datetimeFigureOut">
              <a:rPr lang="en-US" smtClean="0"/>
              <a:t>10/11/20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424E20-1573-2443-BA4F-3E0C57E9D3E7}" type="slidenum">
              <a:rPr lang="en-US" smtClean="0"/>
              <a:t>‹#›</a:t>
            </a:fld>
            <a:endParaRPr lang="en-US"/>
          </a:p>
        </p:txBody>
      </p:sp>
    </p:spTree>
    <p:extLst>
      <p:ext uri="{BB962C8B-B14F-4D97-AF65-F5344CB8AC3E}">
        <p14:creationId xmlns:p14="http://schemas.microsoft.com/office/powerpoint/2010/main" val="15057006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https://</a:t>
            </a:r>
            <a:r>
              <a:rPr lang="en-GB" sz="1200" b="0" i="0" kern="1200" dirty="0" err="1">
                <a:solidFill>
                  <a:schemeClr val="tx1"/>
                </a:solidFill>
                <a:effectLst/>
                <a:latin typeface="+mn-lt"/>
                <a:ea typeface="+mn-ea"/>
                <a:cs typeface="+mn-cs"/>
              </a:rPr>
              <a:t>images.app.goo.gl</a:t>
            </a:r>
            <a:r>
              <a:rPr lang="en-GB" sz="1200" b="0" i="0" kern="1200" dirty="0">
                <a:solidFill>
                  <a:schemeClr val="tx1"/>
                </a:solidFill>
                <a:effectLst/>
                <a:latin typeface="+mn-lt"/>
                <a:ea typeface="+mn-ea"/>
                <a:cs typeface="+mn-cs"/>
              </a:rPr>
              <a:t>/EftDXGg29CxLG5zSA</a:t>
            </a:r>
            <a:endParaRPr lang="en-US" dirty="0"/>
          </a:p>
        </p:txBody>
      </p:sp>
      <p:sp>
        <p:nvSpPr>
          <p:cNvPr id="4" name="Slide Number Placeholder 3"/>
          <p:cNvSpPr>
            <a:spLocks noGrp="1"/>
          </p:cNvSpPr>
          <p:nvPr>
            <p:ph type="sldNum" sz="quarter" idx="5"/>
          </p:nvPr>
        </p:nvSpPr>
        <p:spPr/>
        <p:txBody>
          <a:bodyPr/>
          <a:lstStyle/>
          <a:p>
            <a:fld id="{69424E20-1573-2443-BA4F-3E0C57E9D3E7}" type="slidenum">
              <a:rPr lang="en-US" smtClean="0"/>
              <a:t>35</a:t>
            </a:fld>
            <a:endParaRPr lang="en-US"/>
          </a:p>
        </p:txBody>
      </p:sp>
    </p:spTree>
    <p:extLst>
      <p:ext uri="{BB962C8B-B14F-4D97-AF65-F5344CB8AC3E}">
        <p14:creationId xmlns:p14="http://schemas.microsoft.com/office/powerpoint/2010/main" val="32234846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https://</a:t>
            </a:r>
            <a:r>
              <a:rPr lang="en-GB" sz="1200" b="0" i="0" kern="1200" dirty="0" err="1">
                <a:solidFill>
                  <a:schemeClr val="tx1"/>
                </a:solidFill>
                <a:effectLst/>
                <a:latin typeface="+mn-lt"/>
                <a:ea typeface="+mn-ea"/>
                <a:cs typeface="+mn-cs"/>
              </a:rPr>
              <a:t>images.app.goo.gl</a:t>
            </a:r>
            <a:r>
              <a:rPr lang="en-GB" sz="1200" b="0" i="0" kern="1200" dirty="0">
                <a:solidFill>
                  <a:schemeClr val="tx1"/>
                </a:solidFill>
                <a:effectLst/>
                <a:latin typeface="+mn-lt"/>
                <a:ea typeface="+mn-ea"/>
                <a:cs typeface="+mn-cs"/>
              </a:rPr>
              <a:t>/gqdDBxyJAwxpYKSr5</a:t>
            </a:r>
            <a:endParaRPr lang="en-US" dirty="0"/>
          </a:p>
        </p:txBody>
      </p:sp>
      <p:sp>
        <p:nvSpPr>
          <p:cNvPr id="4" name="Slide Number Placeholder 3"/>
          <p:cNvSpPr>
            <a:spLocks noGrp="1"/>
          </p:cNvSpPr>
          <p:nvPr>
            <p:ph type="sldNum" sz="quarter" idx="5"/>
          </p:nvPr>
        </p:nvSpPr>
        <p:spPr/>
        <p:txBody>
          <a:bodyPr/>
          <a:lstStyle/>
          <a:p>
            <a:fld id="{69424E20-1573-2443-BA4F-3E0C57E9D3E7}" type="slidenum">
              <a:rPr lang="en-US" smtClean="0"/>
              <a:t>43</a:t>
            </a:fld>
            <a:endParaRPr lang="en-US"/>
          </a:p>
        </p:txBody>
      </p:sp>
    </p:spTree>
    <p:extLst>
      <p:ext uri="{BB962C8B-B14F-4D97-AF65-F5344CB8AC3E}">
        <p14:creationId xmlns:p14="http://schemas.microsoft.com/office/powerpoint/2010/main" val="2446344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lumMod val="2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3855903" y="6356350"/>
            <a:ext cx="2215311" cy="365125"/>
          </a:xfrm>
        </p:spPr>
        <p:txBody>
          <a:bodyPr/>
          <a:lstStyle/>
          <a:p>
            <a:fld id="{F5BAE020-8C9E-9840-BD0E-4531656E4B0F}" type="datetimeFigureOut">
              <a:rPr lang="en-US" smtClean="0"/>
              <a:t>10/11/20</a:t>
            </a:fld>
            <a:endParaRPr lang="en-US"/>
          </a:p>
        </p:txBody>
      </p:sp>
      <p:sp>
        <p:nvSpPr>
          <p:cNvPr id="5" name="Footer Placeholder 4"/>
          <p:cNvSpPr>
            <a:spLocks noGrp="1"/>
          </p:cNvSpPr>
          <p:nvPr>
            <p:ph type="ftr" sz="quarter" idx="11"/>
          </p:nvPr>
        </p:nvSpPr>
        <p:spPr>
          <a:xfrm>
            <a:off x="6208926" y="6356350"/>
            <a:ext cx="4114800" cy="365125"/>
          </a:xfrm>
        </p:spPr>
        <p:txBody>
          <a:bodyPr/>
          <a:lstStyle/>
          <a:p>
            <a:endParaRPr lang="en-US"/>
          </a:p>
        </p:txBody>
      </p:sp>
      <p:sp>
        <p:nvSpPr>
          <p:cNvPr id="6" name="Slide Number Placeholder 5"/>
          <p:cNvSpPr>
            <a:spLocks noGrp="1"/>
          </p:cNvSpPr>
          <p:nvPr>
            <p:ph type="sldNum" sz="quarter" idx="12"/>
          </p:nvPr>
        </p:nvSpPr>
        <p:spPr>
          <a:xfrm>
            <a:off x="10466027" y="6356350"/>
            <a:ext cx="1438619" cy="365125"/>
          </a:xfrm>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7811262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10/11/20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4676521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b="1"/>
            </a:lvl1pPr>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10/11/20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832145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BAE020-8C9E-9840-BD0E-4531656E4B0F}" type="datetimeFigureOut">
              <a:rPr lang="en-US" smtClean="0"/>
              <a:t>10/11/20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614395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b="1"/>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BAE020-8C9E-9840-BD0E-4531656E4B0F}" type="datetimeFigureOut">
              <a:rPr lang="en-US" smtClean="0"/>
              <a:t>10/11/20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835847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BAE020-8C9E-9840-BD0E-4531656E4B0F}" type="datetimeFigureOut">
              <a:rPr lang="en-US" smtClean="0"/>
              <a:t>10/11/20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50900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b="1"/>
            </a:lvl1p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lnSpc>
                <a:spcPct val="100000"/>
              </a:lnSpc>
              <a:spcBef>
                <a:spcPts val="600"/>
              </a:spcBef>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lnSpc>
                <a:spcPct val="100000"/>
              </a:lnSpc>
              <a:spcBef>
                <a:spcPts val="600"/>
              </a:spcBef>
              <a:defRPr/>
            </a:lvl1pPr>
            <a:lvl2pPr>
              <a:lnSpc>
                <a:spcPct val="100000"/>
              </a:lnSpc>
              <a:spcBef>
                <a:spcPts val="600"/>
              </a:spcBef>
              <a:defRPr/>
            </a:lvl2pPr>
            <a:lvl3pPr>
              <a:lnSpc>
                <a:spcPct val="100000"/>
              </a:lnSpc>
              <a:spcBef>
                <a:spcPts val="600"/>
              </a:spcBef>
              <a:defRPr/>
            </a:lvl3pPr>
            <a:lvl4pPr>
              <a:lnSpc>
                <a:spcPct val="100000"/>
              </a:lnSpc>
              <a:spcBef>
                <a:spcPts val="600"/>
              </a:spcBef>
              <a:defRPr/>
            </a:lvl4pPr>
            <a:lvl5pPr>
              <a:lnSpc>
                <a:spcPct val="100000"/>
              </a:lnSpc>
              <a:spcBef>
                <a:spcPts val="600"/>
              </a:spcBef>
              <a:defRPr/>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F5BAE020-8C9E-9840-BD0E-4531656E4B0F}" type="datetimeFigureOut">
              <a:rPr lang="en-US" smtClean="0"/>
              <a:t>10/11/20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793321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a:t>Click to edit Master title style</a:t>
            </a:r>
          </a:p>
        </p:txBody>
      </p:sp>
      <p:sp>
        <p:nvSpPr>
          <p:cNvPr id="3" name="Date Placeholder 2"/>
          <p:cNvSpPr>
            <a:spLocks noGrp="1"/>
          </p:cNvSpPr>
          <p:nvPr>
            <p:ph type="dt" sz="half" idx="10"/>
          </p:nvPr>
        </p:nvSpPr>
        <p:spPr/>
        <p:txBody>
          <a:bodyPr/>
          <a:lstStyle/>
          <a:p>
            <a:fld id="{F5BAE020-8C9E-9840-BD0E-4531656E4B0F}" type="datetimeFigureOut">
              <a:rPr lang="en-US" smtClean="0"/>
              <a:t>10/11/20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773532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BAE020-8C9E-9840-BD0E-4531656E4B0F}" type="datetimeFigureOut">
              <a:rPr lang="en-US" smtClean="0"/>
              <a:t>10/11/20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6945812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b="1"/>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lnSpc>
                <a:spcPct val="10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F5BAE020-8C9E-9840-BD0E-4531656E4B0F}" type="datetimeFigureOut">
              <a:rPr lang="en-US" smtClean="0"/>
              <a:t>10/11/20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105173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b="1"/>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normAutofit/>
          </a:bodyPr>
          <a:lstStyle>
            <a:lvl1pPr marL="0" indent="0">
              <a:lnSpc>
                <a:spcPct val="10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BAE020-8C9E-9840-BD0E-4531656E4B0F}" type="datetimeFigureOut">
              <a:rPr lang="en-US" smtClean="0"/>
              <a:t>10/11/20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DC5E60-82C3-FA40-995A-CD8F83A68BCB}" type="slidenum">
              <a:rPr lang="en-US" smtClean="0"/>
              <a:t>‹#›</a:t>
            </a:fld>
            <a:endParaRPr lang="en-US"/>
          </a:p>
        </p:txBody>
      </p:sp>
    </p:spTree>
    <p:extLst>
      <p:ext uri="{BB962C8B-B14F-4D97-AF65-F5344CB8AC3E}">
        <p14:creationId xmlns:p14="http://schemas.microsoft.com/office/powerpoint/2010/main" val="275821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439798" y="6356349"/>
            <a:ext cx="1832166"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BAE020-8C9E-9840-BD0E-4531656E4B0F}" type="datetimeFigureOut">
              <a:rPr lang="en-US" smtClean="0"/>
              <a:t>10/11/20</a:t>
            </a:fld>
            <a:endParaRPr lang="en-US"/>
          </a:p>
        </p:txBody>
      </p:sp>
      <p:sp>
        <p:nvSpPr>
          <p:cNvPr id="5" name="Footer Placeholder 4"/>
          <p:cNvSpPr>
            <a:spLocks noGrp="1"/>
          </p:cNvSpPr>
          <p:nvPr>
            <p:ph type="ftr" sz="quarter" idx="3"/>
          </p:nvPr>
        </p:nvSpPr>
        <p:spPr>
          <a:xfrm>
            <a:off x="6374176" y="635753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87210" y="6356350"/>
            <a:ext cx="76659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DC5E60-82C3-FA40-995A-CD8F83A68BCB}" type="slidenum">
              <a:rPr lang="en-US" smtClean="0"/>
              <a:t>‹#›</a:t>
            </a:fld>
            <a:endParaRPr lang="en-US"/>
          </a:p>
        </p:txBody>
      </p:sp>
      <p:pic>
        <p:nvPicPr>
          <p:cNvPr id="8" name="Picture 7"/>
          <p:cNvPicPr>
            <a:picLocks noChangeAspect="1"/>
          </p:cNvPicPr>
          <p:nvPr userDrawn="1"/>
        </p:nvPicPr>
        <p:blipFill>
          <a:blip r:embed="rId13">
            <a:extLst>
              <a:ext uri="{28A0092B-C50C-407E-A947-70E740481C1C}">
                <a14:useLocalDpi xmlns:a14="http://schemas.microsoft.com/office/drawing/2010/main"/>
              </a:ext>
            </a:extLst>
          </a:blip>
          <a:stretch>
            <a:fillRect/>
          </a:stretch>
        </p:blipFill>
        <p:spPr>
          <a:xfrm>
            <a:off x="462266" y="5836197"/>
            <a:ext cx="2834667" cy="579932"/>
          </a:xfrm>
          <a:prstGeom prst="rect">
            <a:avLst/>
          </a:prstGeom>
        </p:spPr>
      </p:pic>
    </p:spTree>
    <p:extLst>
      <p:ext uri="{BB962C8B-B14F-4D97-AF65-F5344CB8AC3E}">
        <p14:creationId xmlns:p14="http://schemas.microsoft.com/office/powerpoint/2010/main" val="456511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0" i="0" kern="1200">
          <a:solidFill>
            <a:schemeClr val="bg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bg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kern="1200">
          <a:solidFill>
            <a:schemeClr val="bg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kern="1200">
          <a:solidFill>
            <a:schemeClr val="bg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kern="1200">
          <a:solidFill>
            <a:schemeClr val="bg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kern="1200">
          <a:solidFill>
            <a:schemeClr val="bg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41000"/>
                    </a14:imgEffect>
                  </a14:imgLayer>
                </a14:imgProps>
              </a:ext>
            </a:extLst>
          </a:blip>
          <a:srcRect/>
          <a:stretch>
            <a:fillRect t="-12000" b="-12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91625" y="479426"/>
            <a:ext cx="11366988" cy="2387600"/>
          </a:xfrm>
        </p:spPr>
        <p:txBody>
          <a:bodyPr>
            <a:normAutofit/>
          </a:bodyPr>
          <a:lstStyle/>
          <a:p>
            <a:pPr algn="l"/>
            <a:r>
              <a:rPr lang="en-US" sz="5400" b="1" dirty="0">
                <a:cs typeface="Calibri Light"/>
              </a:rPr>
              <a:t>COMP1004</a:t>
            </a:r>
            <a:br>
              <a:rPr lang="en-US" sz="5400" b="1" dirty="0">
                <a:cs typeface="Calibri Light"/>
              </a:rPr>
            </a:br>
            <a:r>
              <a:rPr lang="en-US" sz="5400" b="1" dirty="0">
                <a:cs typeface="Calibri Light"/>
              </a:rPr>
              <a:t>Analysis : Requirements Analysis</a:t>
            </a:r>
            <a:endParaRPr lang="en-US" sz="5400" b="1" dirty="0"/>
          </a:p>
        </p:txBody>
      </p:sp>
      <p:sp>
        <p:nvSpPr>
          <p:cNvPr id="3" name="Subtitle 2"/>
          <p:cNvSpPr>
            <a:spLocks noGrp="1"/>
          </p:cNvSpPr>
          <p:nvPr>
            <p:ph type="subTitle" idx="1"/>
          </p:nvPr>
        </p:nvSpPr>
        <p:spPr>
          <a:xfrm>
            <a:off x="391625" y="2981840"/>
            <a:ext cx="7337913" cy="2504560"/>
          </a:xfrm>
        </p:spPr>
        <p:txBody>
          <a:bodyPr>
            <a:normAutofit/>
          </a:bodyPr>
          <a:lstStyle/>
          <a:p>
            <a:pPr algn="l"/>
            <a:r>
              <a:rPr lang="en-US" dirty="0"/>
              <a:t>Dr Shirley Atkinson</a:t>
            </a:r>
          </a:p>
        </p:txBody>
      </p:sp>
    </p:spTree>
    <p:extLst>
      <p:ext uri="{BB962C8B-B14F-4D97-AF65-F5344CB8AC3E}">
        <p14:creationId xmlns:p14="http://schemas.microsoft.com/office/powerpoint/2010/main" val="14618589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1EAED-B820-F541-B433-C46F0C2FD1C8}"/>
              </a:ext>
            </a:extLst>
          </p:cNvPr>
          <p:cNvSpPr>
            <a:spLocks noGrp="1"/>
          </p:cNvSpPr>
          <p:nvPr>
            <p:ph type="title"/>
          </p:nvPr>
        </p:nvSpPr>
        <p:spPr/>
        <p:txBody>
          <a:bodyPr/>
          <a:lstStyle/>
          <a:p>
            <a:r>
              <a:rPr lang="en-US" dirty="0"/>
              <a:t>Usability Requirements</a:t>
            </a:r>
          </a:p>
        </p:txBody>
      </p:sp>
      <p:sp>
        <p:nvSpPr>
          <p:cNvPr id="3" name="Content Placeholder 2">
            <a:extLst>
              <a:ext uri="{FF2B5EF4-FFF2-40B4-BE49-F238E27FC236}">
                <a16:creationId xmlns:a16="http://schemas.microsoft.com/office/drawing/2014/main" id="{73DAC8B6-3575-D74B-9CCF-959BDF78CDB1}"/>
              </a:ext>
            </a:extLst>
          </p:cNvPr>
          <p:cNvSpPr>
            <a:spLocks noGrp="1"/>
          </p:cNvSpPr>
          <p:nvPr>
            <p:ph idx="1"/>
          </p:nvPr>
        </p:nvSpPr>
        <p:spPr/>
        <p:txBody>
          <a:bodyPr/>
          <a:lstStyle/>
          <a:p>
            <a:r>
              <a:rPr lang="en-US" dirty="0"/>
              <a:t>Those requirements that will ensure there is a good match between the system developed and the users being able to achieve their goals when using the system</a:t>
            </a:r>
          </a:p>
          <a:p>
            <a:r>
              <a:rPr lang="en-US" dirty="0"/>
              <a:t>International Organisation for </a:t>
            </a:r>
            <a:r>
              <a:rPr lang="en-US" dirty="0" err="1"/>
              <a:t>Standardisation</a:t>
            </a:r>
            <a:r>
              <a:rPr lang="en-US" dirty="0"/>
              <a:t> (ISO) definition:</a:t>
            </a:r>
          </a:p>
          <a:p>
            <a:pPr lvl="1"/>
            <a:r>
              <a:rPr lang="en-US" dirty="0"/>
              <a:t>“The extent to which specified users can achieve specified goals with effectiveness, efficiency and satisfaction in a specified context of use” </a:t>
            </a:r>
          </a:p>
        </p:txBody>
      </p:sp>
    </p:spTree>
    <p:extLst>
      <p:ext uri="{BB962C8B-B14F-4D97-AF65-F5344CB8AC3E}">
        <p14:creationId xmlns:p14="http://schemas.microsoft.com/office/powerpoint/2010/main" val="12976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66AA3-B595-914C-B0EE-F3B7CF195C95}"/>
              </a:ext>
            </a:extLst>
          </p:cNvPr>
          <p:cNvSpPr>
            <a:spLocks noGrp="1"/>
          </p:cNvSpPr>
          <p:nvPr>
            <p:ph type="title"/>
          </p:nvPr>
        </p:nvSpPr>
        <p:spPr/>
        <p:txBody>
          <a:bodyPr/>
          <a:lstStyle/>
          <a:p>
            <a:r>
              <a:rPr lang="en-US" dirty="0"/>
              <a:t>Usability examples</a:t>
            </a:r>
          </a:p>
        </p:txBody>
      </p:sp>
      <p:sp>
        <p:nvSpPr>
          <p:cNvPr id="3" name="Content Placeholder 2">
            <a:extLst>
              <a:ext uri="{FF2B5EF4-FFF2-40B4-BE49-F238E27FC236}">
                <a16:creationId xmlns:a16="http://schemas.microsoft.com/office/drawing/2014/main" id="{0FEA904D-7483-5141-8F56-C36AC776E055}"/>
              </a:ext>
            </a:extLst>
          </p:cNvPr>
          <p:cNvSpPr>
            <a:spLocks noGrp="1"/>
          </p:cNvSpPr>
          <p:nvPr>
            <p:ph idx="1"/>
          </p:nvPr>
        </p:nvSpPr>
        <p:spPr/>
        <p:txBody>
          <a:bodyPr/>
          <a:lstStyle/>
          <a:p>
            <a:r>
              <a:rPr lang="en-US" dirty="0"/>
              <a:t>After 30 minutes of training a new user will be able to perform.. In less than 15 minutes with less than 5% error rate</a:t>
            </a:r>
          </a:p>
          <a:p>
            <a:r>
              <a:rPr lang="en-US" dirty="0"/>
              <a:t>The system will present X data in </a:t>
            </a:r>
            <a:r>
              <a:rPr lang="en-US" dirty="0" err="1"/>
              <a:t>centimetres</a:t>
            </a:r>
            <a:endParaRPr lang="en-US" dirty="0"/>
          </a:p>
          <a:p>
            <a:r>
              <a:rPr lang="en-US" dirty="0"/>
              <a:t>Users will give an 85% average satisfaction rating on the user satisfaction questionnaire</a:t>
            </a:r>
          </a:p>
          <a:p>
            <a:pPr lvl="1"/>
            <a:r>
              <a:rPr lang="en-US" dirty="0"/>
              <a:t>Many aspects of user interface are subjective or intangible.  You could use a questionnaire to provide a quantitative assessment</a:t>
            </a:r>
          </a:p>
          <a:p>
            <a:r>
              <a:rPr lang="en-US" dirty="0"/>
              <a:t>Usability is </a:t>
            </a:r>
            <a:r>
              <a:rPr lang="en-US" dirty="0">
                <a:solidFill>
                  <a:schemeClr val="accent4"/>
                </a:solidFill>
              </a:rPr>
              <a:t>testable</a:t>
            </a:r>
            <a:r>
              <a:rPr lang="en-US" dirty="0"/>
              <a:t>!  Not vague notion of user-friendliness</a:t>
            </a:r>
          </a:p>
        </p:txBody>
      </p:sp>
    </p:spTree>
    <p:extLst>
      <p:ext uri="{BB962C8B-B14F-4D97-AF65-F5344CB8AC3E}">
        <p14:creationId xmlns:p14="http://schemas.microsoft.com/office/powerpoint/2010/main" val="3418363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DA5F8-23DC-4843-94AE-73E3EFD5A7FD}"/>
              </a:ext>
            </a:extLst>
          </p:cNvPr>
          <p:cNvSpPr>
            <a:spLocks noGrp="1"/>
          </p:cNvSpPr>
          <p:nvPr>
            <p:ph type="title"/>
          </p:nvPr>
        </p:nvSpPr>
        <p:spPr/>
        <p:txBody>
          <a:bodyPr/>
          <a:lstStyle/>
          <a:p>
            <a:r>
              <a:rPr lang="en-US" dirty="0"/>
              <a:t>Functional vs usability</a:t>
            </a:r>
          </a:p>
        </p:txBody>
      </p:sp>
      <p:sp>
        <p:nvSpPr>
          <p:cNvPr id="3" name="Content Placeholder 2">
            <a:extLst>
              <a:ext uri="{FF2B5EF4-FFF2-40B4-BE49-F238E27FC236}">
                <a16:creationId xmlns:a16="http://schemas.microsoft.com/office/drawing/2014/main" id="{51E013AD-F587-D043-9AD7-9AA25D0E1349}"/>
              </a:ext>
            </a:extLst>
          </p:cNvPr>
          <p:cNvSpPr>
            <a:spLocks noGrp="1"/>
          </p:cNvSpPr>
          <p:nvPr>
            <p:ph idx="1"/>
          </p:nvPr>
        </p:nvSpPr>
        <p:spPr/>
        <p:txBody>
          <a:bodyPr/>
          <a:lstStyle/>
          <a:p>
            <a:r>
              <a:rPr lang="en-US" dirty="0"/>
              <a:t>Functional</a:t>
            </a:r>
          </a:p>
          <a:p>
            <a:pPr lvl="1"/>
            <a:r>
              <a:rPr lang="en-US" dirty="0"/>
              <a:t>The library counter staff should be able to process book loans</a:t>
            </a:r>
          </a:p>
          <a:p>
            <a:r>
              <a:rPr lang="en-US" dirty="0"/>
              <a:t>Usability</a:t>
            </a:r>
          </a:p>
          <a:p>
            <a:pPr lvl="1"/>
            <a:r>
              <a:rPr lang="en-US" dirty="0"/>
              <a:t>An experienced member of the library counter staff should be able to process a normal book loan with no error and within 30 seconds (95%) of the time</a:t>
            </a:r>
          </a:p>
        </p:txBody>
      </p:sp>
    </p:spTree>
    <p:extLst>
      <p:ext uri="{BB962C8B-B14F-4D97-AF65-F5344CB8AC3E}">
        <p14:creationId xmlns:p14="http://schemas.microsoft.com/office/powerpoint/2010/main" val="38631537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55542-DA6B-4544-822F-CD3D3C3A2CEA}"/>
              </a:ext>
            </a:extLst>
          </p:cNvPr>
          <p:cNvSpPr>
            <a:spLocks noGrp="1"/>
          </p:cNvSpPr>
          <p:nvPr>
            <p:ph type="title"/>
          </p:nvPr>
        </p:nvSpPr>
        <p:spPr/>
        <p:txBody>
          <a:bodyPr/>
          <a:lstStyle/>
          <a:p>
            <a:r>
              <a:rPr lang="en-US" dirty="0"/>
              <a:t>Legal</a:t>
            </a:r>
          </a:p>
        </p:txBody>
      </p:sp>
      <p:sp>
        <p:nvSpPr>
          <p:cNvPr id="3" name="Content Placeholder 2">
            <a:extLst>
              <a:ext uri="{FF2B5EF4-FFF2-40B4-BE49-F238E27FC236}">
                <a16:creationId xmlns:a16="http://schemas.microsoft.com/office/drawing/2014/main" id="{8FACA4A2-57D5-D14C-A7D7-A8B49745E3E7}"/>
              </a:ext>
            </a:extLst>
          </p:cNvPr>
          <p:cNvSpPr>
            <a:spLocks noGrp="1"/>
          </p:cNvSpPr>
          <p:nvPr>
            <p:ph idx="1"/>
          </p:nvPr>
        </p:nvSpPr>
        <p:spPr>
          <a:xfrm>
            <a:off x="838200" y="1825625"/>
            <a:ext cx="7353300" cy="4351338"/>
          </a:xfrm>
        </p:spPr>
        <p:txBody>
          <a:bodyPr/>
          <a:lstStyle/>
          <a:p>
            <a:r>
              <a:rPr lang="en-US" dirty="0"/>
              <a:t>A number of possible legal requirements</a:t>
            </a:r>
          </a:p>
          <a:p>
            <a:r>
              <a:rPr lang="en-US" dirty="0"/>
              <a:t>GDPR</a:t>
            </a:r>
          </a:p>
          <a:p>
            <a:r>
              <a:rPr lang="en-US" dirty="0"/>
              <a:t>Disability discrimination act</a:t>
            </a:r>
          </a:p>
          <a:p>
            <a:r>
              <a:rPr lang="en-US" dirty="0"/>
              <a:t>Computer Misuse Act</a:t>
            </a:r>
          </a:p>
          <a:p>
            <a:r>
              <a:rPr lang="en-US" dirty="0"/>
              <a:t>Sarbanes-Oxley</a:t>
            </a:r>
          </a:p>
          <a:p>
            <a:r>
              <a:rPr lang="en-US" dirty="0"/>
              <a:t>Obscene publications</a:t>
            </a:r>
          </a:p>
          <a:p>
            <a:r>
              <a:rPr lang="en-US" dirty="0"/>
              <a:t>Sale of …. To minors</a:t>
            </a:r>
          </a:p>
        </p:txBody>
      </p:sp>
      <p:sp>
        <p:nvSpPr>
          <p:cNvPr id="4" name="Rounded Rectangular Callout 3">
            <a:extLst>
              <a:ext uri="{FF2B5EF4-FFF2-40B4-BE49-F238E27FC236}">
                <a16:creationId xmlns:a16="http://schemas.microsoft.com/office/drawing/2014/main" id="{587B633E-E417-604E-B40B-CD4F04578FBE}"/>
              </a:ext>
            </a:extLst>
          </p:cNvPr>
          <p:cNvSpPr/>
          <p:nvPr/>
        </p:nvSpPr>
        <p:spPr>
          <a:xfrm>
            <a:off x="8896350" y="1352550"/>
            <a:ext cx="2857500" cy="3028950"/>
          </a:xfrm>
          <a:prstGeom prst="wedgeRoundRectCallout">
            <a:avLst>
              <a:gd name="adj1" fmla="val -89980"/>
              <a:gd name="adj2" fmla="val 1271"/>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A mistake often made by novices is that they think there is nothing that applies to their project/software</a:t>
            </a:r>
          </a:p>
        </p:txBody>
      </p:sp>
    </p:spTree>
    <p:extLst>
      <p:ext uri="{BB962C8B-B14F-4D97-AF65-F5344CB8AC3E}">
        <p14:creationId xmlns:p14="http://schemas.microsoft.com/office/powerpoint/2010/main" val="357220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72E42-0A2C-CA43-A61D-66FF4A539DBF}"/>
              </a:ext>
            </a:extLst>
          </p:cNvPr>
          <p:cNvSpPr>
            <a:spLocks noGrp="1"/>
          </p:cNvSpPr>
          <p:nvPr>
            <p:ph type="title"/>
          </p:nvPr>
        </p:nvSpPr>
        <p:spPr/>
        <p:txBody>
          <a:bodyPr/>
          <a:lstStyle/>
          <a:p>
            <a:r>
              <a:rPr lang="en-US" dirty="0"/>
              <a:t>Social &amp; Ethical</a:t>
            </a:r>
          </a:p>
        </p:txBody>
      </p:sp>
      <p:sp>
        <p:nvSpPr>
          <p:cNvPr id="3" name="Content Placeholder 2">
            <a:extLst>
              <a:ext uri="{FF2B5EF4-FFF2-40B4-BE49-F238E27FC236}">
                <a16:creationId xmlns:a16="http://schemas.microsoft.com/office/drawing/2014/main" id="{A3D26596-7639-A64E-842D-3F01C6D890B5}"/>
              </a:ext>
            </a:extLst>
          </p:cNvPr>
          <p:cNvSpPr>
            <a:spLocks noGrp="1"/>
          </p:cNvSpPr>
          <p:nvPr>
            <p:ph idx="1"/>
          </p:nvPr>
        </p:nvSpPr>
        <p:spPr/>
        <p:txBody>
          <a:bodyPr/>
          <a:lstStyle/>
          <a:p>
            <a:r>
              <a:rPr lang="en-US" dirty="0"/>
              <a:t>Requirements may relate to:</a:t>
            </a:r>
          </a:p>
          <a:p>
            <a:pPr lvl="1"/>
            <a:r>
              <a:rPr lang="en-US" dirty="0"/>
              <a:t>Privacy</a:t>
            </a:r>
          </a:p>
          <a:p>
            <a:pPr lvl="1"/>
            <a:r>
              <a:rPr lang="en-US" dirty="0"/>
              <a:t>Safety</a:t>
            </a:r>
          </a:p>
          <a:p>
            <a:pPr lvl="1"/>
            <a:r>
              <a:rPr lang="en-US" dirty="0"/>
              <a:t>Decency</a:t>
            </a:r>
          </a:p>
          <a:p>
            <a:pPr lvl="1"/>
            <a:r>
              <a:rPr lang="en-US" dirty="0"/>
              <a:t>Pollution</a:t>
            </a:r>
          </a:p>
          <a:p>
            <a:pPr lvl="1"/>
            <a:r>
              <a:rPr lang="en-US" dirty="0"/>
              <a:t>Sustainability</a:t>
            </a:r>
          </a:p>
        </p:txBody>
      </p:sp>
    </p:spTree>
    <p:extLst>
      <p:ext uri="{BB962C8B-B14F-4D97-AF65-F5344CB8AC3E}">
        <p14:creationId xmlns:p14="http://schemas.microsoft.com/office/powerpoint/2010/main" val="845010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4D96A-15BB-784E-9C00-D28429024237}"/>
              </a:ext>
            </a:extLst>
          </p:cNvPr>
          <p:cNvSpPr>
            <a:spLocks noGrp="1"/>
          </p:cNvSpPr>
          <p:nvPr>
            <p:ph type="title"/>
          </p:nvPr>
        </p:nvSpPr>
        <p:spPr/>
        <p:txBody>
          <a:bodyPr/>
          <a:lstStyle/>
          <a:p>
            <a:r>
              <a:rPr lang="en-US" dirty="0"/>
              <a:t>Interoperability requirements</a:t>
            </a:r>
          </a:p>
        </p:txBody>
      </p:sp>
      <p:sp>
        <p:nvSpPr>
          <p:cNvPr id="3" name="Content Placeholder 2">
            <a:extLst>
              <a:ext uri="{FF2B5EF4-FFF2-40B4-BE49-F238E27FC236}">
                <a16:creationId xmlns:a16="http://schemas.microsoft.com/office/drawing/2014/main" id="{2D07FCDF-EA83-CA42-9056-1D616B593712}"/>
              </a:ext>
            </a:extLst>
          </p:cNvPr>
          <p:cNvSpPr>
            <a:spLocks noGrp="1"/>
          </p:cNvSpPr>
          <p:nvPr>
            <p:ph idx="1"/>
          </p:nvPr>
        </p:nvSpPr>
        <p:spPr/>
        <p:txBody>
          <a:bodyPr/>
          <a:lstStyle/>
          <a:p>
            <a:r>
              <a:rPr lang="en-US" dirty="0"/>
              <a:t>System may need to provide a service to a pre-existing system</a:t>
            </a:r>
          </a:p>
          <a:p>
            <a:r>
              <a:rPr lang="en-US" dirty="0"/>
              <a:t>The system may need to employ a service provided by a pre-existing system</a:t>
            </a:r>
          </a:p>
          <a:p>
            <a:r>
              <a:rPr lang="en-US" dirty="0"/>
              <a:t>The system may need to employ existing data stores and therefore be constrained by the format of these.</a:t>
            </a:r>
          </a:p>
        </p:txBody>
      </p:sp>
    </p:spTree>
    <p:extLst>
      <p:ext uri="{BB962C8B-B14F-4D97-AF65-F5344CB8AC3E}">
        <p14:creationId xmlns:p14="http://schemas.microsoft.com/office/powerpoint/2010/main" val="32744228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8D845-4CBF-5A48-ADA5-35911A65C082}"/>
              </a:ext>
            </a:extLst>
          </p:cNvPr>
          <p:cNvSpPr>
            <a:spLocks noGrp="1"/>
          </p:cNvSpPr>
          <p:nvPr>
            <p:ph type="title"/>
          </p:nvPr>
        </p:nvSpPr>
        <p:spPr/>
        <p:txBody>
          <a:bodyPr/>
          <a:lstStyle/>
          <a:p>
            <a:r>
              <a:rPr lang="en-US" dirty="0"/>
              <a:t>Non-Functional Requirements</a:t>
            </a:r>
          </a:p>
        </p:txBody>
      </p:sp>
      <p:sp>
        <p:nvSpPr>
          <p:cNvPr id="3" name="Content Placeholder 2">
            <a:extLst>
              <a:ext uri="{FF2B5EF4-FFF2-40B4-BE49-F238E27FC236}">
                <a16:creationId xmlns:a16="http://schemas.microsoft.com/office/drawing/2014/main" id="{7C47FA2D-3407-F942-8763-033D296CDE78}"/>
              </a:ext>
            </a:extLst>
          </p:cNvPr>
          <p:cNvSpPr>
            <a:spLocks noGrp="1"/>
          </p:cNvSpPr>
          <p:nvPr>
            <p:ph idx="1"/>
          </p:nvPr>
        </p:nvSpPr>
        <p:spPr>
          <a:xfrm>
            <a:off x="838200" y="1574878"/>
            <a:ext cx="10515600" cy="3883799"/>
          </a:xfrm>
        </p:spPr>
        <p:txBody>
          <a:bodyPr/>
          <a:lstStyle/>
          <a:p>
            <a:r>
              <a:rPr lang="en-US" dirty="0">
                <a:solidFill>
                  <a:schemeClr val="accent4"/>
                </a:solidFill>
              </a:rPr>
              <a:t>Technical</a:t>
            </a:r>
            <a:r>
              <a:rPr lang="en-US" dirty="0"/>
              <a:t> : Web based application interacting with lights in SMB109.  Data hosted on remote server provided.  Interface for student is browser based but for Lecturer is mobile.</a:t>
            </a:r>
          </a:p>
          <a:p>
            <a:r>
              <a:rPr lang="en-US" dirty="0">
                <a:solidFill>
                  <a:schemeClr val="accent4"/>
                </a:solidFill>
              </a:rPr>
              <a:t>Performance</a:t>
            </a:r>
            <a:r>
              <a:rPr lang="en-US" dirty="0"/>
              <a:t> : Response times not within scope.</a:t>
            </a:r>
          </a:p>
          <a:p>
            <a:r>
              <a:rPr lang="en-US" dirty="0">
                <a:solidFill>
                  <a:schemeClr val="accent4"/>
                </a:solidFill>
              </a:rPr>
              <a:t>Usability</a:t>
            </a:r>
            <a:r>
              <a:rPr lang="en-US" dirty="0"/>
              <a:t> : Interfaces to conform to accessibility rules</a:t>
            </a:r>
          </a:p>
          <a:p>
            <a:r>
              <a:rPr lang="en-US" dirty="0">
                <a:solidFill>
                  <a:schemeClr val="accent4"/>
                </a:solidFill>
              </a:rPr>
              <a:t>Reliability</a:t>
            </a:r>
            <a:r>
              <a:rPr lang="en-US" dirty="0"/>
              <a:t> : Outside of scope</a:t>
            </a:r>
          </a:p>
          <a:p>
            <a:r>
              <a:rPr lang="en-US" dirty="0">
                <a:solidFill>
                  <a:schemeClr val="accent4"/>
                </a:solidFill>
              </a:rPr>
              <a:t>Security</a:t>
            </a:r>
            <a:r>
              <a:rPr lang="en-US" dirty="0"/>
              <a:t> : OWASP top 10 to be addressed where appropriate.  Lecturers log in but students do not.  Name info only for lecturer</a:t>
            </a:r>
          </a:p>
          <a:p>
            <a:endParaRPr lang="en-US" dirty="0"/>
          </a:p>
        </p:txBody>
      </p:sp>
      <p:sp>
        <p:nvSpPr>
          <p:cNvPr id="4" name="Oval Callout 3">
            <a:extLst>
              <a:ext uri="{FF2B5EF4-FFF2-40B4-BE49-F238E27FC236}">
                <a16:creationId xmlns:a16="http://schemas.microsoft.com/office/drawing/2014/main" id="{8AF6F9C3-95B5-F042-8F80-904EFF7DDDFE}"/>
              </a:ext>
            </a:extLst>
          </p:cNvPr>
          <p:cNvSpPr/>
          <p:nvPr/>
        </p:nvSpPr>
        <p:spPr>
          <a:xfrm>
            <a:off x="7493620" y="5458677"/>
            <a:ext cx="2453268" cy="1187450"/>
          </a:xfrm>
          <a:prstGeom prst="wedgeEllipseCallout">
            <a:avLst>
              <a:gd name="adj1" fmla="val -47197"/>
              <a:gd name="adj2" fmla="val -65216"/>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Why?</a:t>
            </a:r>
          </a:p>
        </p:txBody>
      </p:sp>
    </p:spTree>
    <p:extLst>
      <p:ext uri="{BB962C8B-B14F-4D97-AF65-F5344CB8AC3E}">
        <p14:creationId xmlns:p14="http://schemas.microsoft.com/office/powerpoint/2010/main" val="42622974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D3D6BE-61F1-9C4C-AB97-9F15A029D360}"/>
              </a:ext>
            </a:extLst>
          </p:cNvPr>
          <p:cNvSpPr>
            <a:spLocks noGrp="1"/>
          </p:cNvSpPr>
          <p:nvPr>
            <p:ph type="title"/>
          </p:nvPr>
        </p:nvSpPr>
        <p:spPr/>
        <p:txBody>
          <a:bodyPr/>
          <a:lstStyle/>
          <a:p>
            <a:r>
              <a:rPr lang="en-US" dirty="0"/>
              <a:t>Finding it all out</a:t>
            </a:r>
          </a:p>
        </p:txBody>
      </p:sp>
      <p:sp>
        <p:nvSpPr>
          <p:cNvPr id="3" name="Content Placeholder 2">
            <a:extLst>
              <a:ext uri="{FF2B5EF4-FFF2-40B4-BE49-F238E27FC236}">
                <a16:creationId xmlns:a16="http://schemas.microsoft.com/office/drawing/2014/main" id="{7FA8D41D-0775-E14B-9F26-C42BF5245142}"/>
              </a:ext>
            </a:extLst>
          </p:cNvPr>
          <p:cNvSpPr>
            <a:spLocks noGrp="1"/>
          </p:cNvSpPr>
          <p:nvPr>
            <p:ph idx="1"/>
          </p:nvPr>
        </p:nvSpPr>
        <p:spPr/>
        <p:txBody>
          <a:bodyPr/>
          <a:lstStyle/>
          <a:p>
            <a:r>
              <a:rPr lang="en-US" dirty="0"/>
              <a:t>Background reading</a:t>
            </a:r>
          </a:p>
          <a:p>
            <a:r>
              <a:rPr lang="en-US" dirty="0"/>
              <a:t>Interviewing</a:t>
            </a:r>
          </a:p>
          <a:p>
            <a:r>
              <a:rPr lang="en-US" dirty="0"/>
              <a:t>Observations</a:t>
            </a:r>
          </a:p>
          <a:p>
            <a:r>
              <a:rPr lang="en-US" dirty="0"/>
              <a:t>Document sampling</a:t>
            </a:r>
          </a:p>
          <a:p>
            <a:r>
              <a:rPr lang="en-US" dirty="0"/>
              <a:t>Questionnaires</a:t>
            </a:r>
          </a:p>
          <a:p>
            <a:r>
              <a:rPr lang="en-US" dirty="0"/>
              <a:t>Focus groups</a:t>
            </a:r>
          </a:p>
        </p:txBody>
      </p:sp>
    </p:spTree>
    <p:extLst>
      <p:ext uri="{BB962C8B-B14F-4D97-AF65-F5344CB8AC3E}">
        <p14:creationId xmlns:p14="http://schemas.microsoft.com/office/powerpoint/2010/main" val="20063601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2BD19-DF44-DB4B-84ED-6B90B76EED0B}"/>
              </a:ext>
            </a:extLst>
          </p:cNvPr>
          <p:cNvSpPr>
            <a:spLocks noGrp="1"/>
          </p:cNvSpPr>
          <p:nvPr>
            <p:ph type="title"/>
          </p:nvPr>
        </p:nvSpPr>
        <p:spPr/>
        <p:txBody>
          <a:bodyPr/>
          <a:lstStyle/>
          <a:p>
            <a:r>
              <a:rPr lang="en-US" dirty="0"/>
              <a:t>Questions to ask</a:t>
            </a:r>
          </a:p>
        </p:txBody>
      </p:sp>
      <p:sp>
        <p:nvSpPr>
          <p:cNvPr id="3" name="Content Placeholder 2">
            <a:extLst>
              <a:ext uri="{FF2B5EF4-FFF2-40B4-BE49-F238E27FC236}">
                <a16:creationId xmlns:a16="http://schemas.microsoft.com/office/drawing/2014/main" id="{A8257DAB-4C01-C541-9163-7E53D3142114}"/>
              </a:ext>
            </a:extLst>
          </p:cNvPr>
          <p:cNvSpPr>
            <a:spLocks noGrp="1"/>
          </p:cNvSpPr>
          <p:nvPr>
            <p:ph idx="1"/>
          </p:nvPr>
        </p:nvSpPr>
        <p:spPr/>
        <p:txBody>
          <a:bodyPr/>
          <a:lstStyle/>
          <a:p>
            <a:r>
              <a:rPr lang="en-US" dirty="0"/>
              <a:t>To understand the operations and processes</a:t>
            </a:r>
          </a:p>
          <a:p>
            <a:pPr lvl="1"/>
            <a:r>
              <a:rPr lang="en-US" dirty="0"/>
              <a:t>Ask ”What do you do?”</a:t>
            </a:r>
          </a:p>
          <a:p>
            <a:r>
              <a:rPr lang="en-US" dirty="0"/>
              <a:t>Understand how operations should be performed</a:t>
            </a:r>
          </a:p>
          <a:p>
            <a:pPr lvl="1"/>
            <a:r>
              <a:rPr lang="en-US" dirty="0"/>
              <a:t>Ask “How do you do it?”.  “What steps do you follow?”</a:t>
            </a:r>
          </a:p>
          <a:p>
            <a:r>
              <a:rPr lang="en-US" dirty="0"/>
              <a:t>Understand what information is needed to perform these operations</a:t>
            </a:r>
          </a:p>
          <a:p>
            <a:pPr lvl="1"/>
            <a:r>
              <a:rPr lang="en-US" dirty="0"/>
              <a:t>Ask ”What information do you use?”, “What forms or reports do you use?” </a:t>
            </a:r>
          </a:p>
          <a:p>
            <a:pPr lvl="1"/>
            <a:endParaRPr lang="en-US" dirty="0"/>
          </a:p>
        </p:txBody>
      </p:sp>
    </p:spTree>
    <p:extLst>
      <p:ext uri="{BB962C8B-B14F-4D97-AF65-F5344CB8AC3E}">
        <p14:creationId xmlns:p14="http://schemas.microsoft.com/office/powerpoint/2010/main" val="288071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AC70F-863C-7048-BDC3-9857F3AD413F}"/>
              </a:ext>
            </a:extLst>
          </p:cNvPr>
          <p:cNvSpPr>
            <a:spLocks noGrp="1"/>
          </p:cNvSpPr>
          <p:nvPr>
            <p:ph type="title"/>
          </p:nvPr>
        </p:nvSpPr>
        <p:spPr/>
        <p:txBody>
          <a:bodyPr/>
          <a:lstStyle/>
          <a:p>
            <a:r>
              <a:rPr lang="en-US" dirty="0"/>
              <a:t>Confusing user requirements</a:t>
            </a:r>
          </a:p>
        </p:txBody>
      </p:sp>
      <p:sp>
        <p:nvSpPr>
          <p:cNvPr id="3" name="Content Placeholder 2">
            <a:extLst>
              <a:ext uri="{FF2B5EF4-FFF2-40B4-BE49-F238E27FC236}">
                <a16:creationId xmlns:a16="http://schemas.microsoft.com/office/drawing/2014/main" id="{7496C5A6-FAEE-EE42-A6D8-7A64C27E3DF9}"/>
              </a:ext>
            </a:extLst>
          </p:cNvPr>
          <p:cNvSpPr>
            <a:spLocks noGrp="1"/>
          </p:cNvSpPr>
          <p:nvPr>
            <p:ph idx="1"/>
          </p:nvPr>
        </p:nvSpPr>
        <p:spPr>
          <a:xfrm>
            <a:off x="1733550" y="1690688"/>
            <a:ext cx="8724900" cy="4351338"/>
          </a:xfrm>
        </p:spPr>
        <p:txBody>
          <a:bodyPr/>
          <a:lstStyle/>
          <a:p>
            <a:r>
              <a:rPr lang="en-US" dirty="0"/>
              <a:t>To assist customers in identifying appropriate items for purchase whilst browsing the online store, the system will provide a facility whereby the customer can view recent purchases (either for the last month, last quarter, or last year).  Initially this facility is off, but may be turned on/off at any point during the browsing session, and can be toggled between last month, last quarter and last year at any time…</a:t>
            </a:r>
          </a:p>
        </p:txBody>
      </p:sp>
      <p:sp>
        <p:nvSpPr>
          <p:cNvPr id="4" name="Rounded Rectangular Callout 3">
            <a:extLst>
              <a:ext uri="{FF2B5EF4-FFF2-40B4-BE49-F238E27FC236}">
                <a16:creationId xmlns:a16="http://schemas.microsoft.com/office/drawing/2014/main" id="{52C37F40-9FCB-1B47-8B1F-09192EF9B617}"/>
              </a:ext>
            </a:extLst>
          </p:cNvPr>
          <p:cNvSpPr/>
          <p:nvPr/>
        </p:nvSpPr>
        <p:spPr>
          <a:xfrm>
            <a:off x="10267950" y="838200"/>
            <a:ext cx="1771650" cy="1235075"/>
          </a:xfrm>
          <a:prstGeom prst="wedgeRoundRectCallout">
            <a:avLst>
              <a:gd name="adj1" fmla="val -58467"/>
              <a:gd name="adj2" fmla="val 88720"/>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A functional requirement</a:t>
            </a:r>
          </a:p>
        </p:txBody>
      </p:sp>
      <p:sp>
        <p:nvSpPr>
          <p:cNvPr id="5" name="Rounded Rectangular Callout 4">
            <a:extLst>
              <a:ext uri="{FF2B5EF4-FFF2-40B4-BE49-F238E27FC236}">
                <a16:creationId xmlns:a16="http://schemas.microsoft.com/office/drawing/2014/main" id="{4D5827E7-11F0-3E4F-A9A8-EB632390A985}"/>
              </a:ext>
            </a:extLst>
          </p:cNvPr>
          <p:cNvSpPr/>
          <p:nvPr/>
        </p:nvSpPr>
        <p:spPr>
          <a:xfrm>
            <a:off x="0" y="3248819"/>
            <a:ext cx="1771650" cy="617538"/>
          </a:xfrm>
          <a:prstGeom prst="wedgeRoundRectCallout">
            <a:avLst>
              <a:gd name="adj1" fmla="val 47985"/>
              <a:gd name="adj2" fmla="val 65584"/>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UI issues</a:t>
            </a:r>
          </a:p>
        </p:txBody>
      </p:sp>
      <p:sp>
        <p:nvSpPr>
          <p:cNvPr id="6" name="Left Brace 5">
            <a:extLst>
              <a:ext uri="{FF2B5EF4-FFF2-40B4-BE49-F238E27FC236}">
                <a16:creationId xmlns:a16="http://schemas.microsoft.com/office/drawing/2014/main" id="{630E2384-47E3-4F4C-8FE6-EB7F5A44C56C}"/>
              </a:ext>
            </a:extLst>
          </p:cNvPr>
          <p:cNvSpPr/>
          <p:nvPr/>
        </p:nvSpPr>
        <p:spPr>
          <a:xfrm>
            <a:off x="1733550" y="3248819"/>
            <a:ext cx="285750" cy="1627981"/>
          </a:xfrm>
          <a:prstGeom prst="leftBrace">
            <a:avLst/>
          </a:prstGeom>
        </p:spPr>
        <p:style>
          <a:lnRef idx="3">
            <a:schemeClr val="accent4"/>
          </a:lnRef>
          <a:fillRef idx="0">
            <a:schemeClr val="accent4"/>
          </a:fillRef>
          <a:effectRef idx="2">
            <a:schemeClr val="accent4"/>
          </a:effectRef>
          <a:fontRef idx="minor">
            <a:schemeClr val="tx1"/>
          </a:fontRef>
        </p:style>
        <p:txBody>
          <a:bodyPr rtlCol="0" anchor="ctr"/>
          <a:lstStyle/>
          <a:p>
            <a:pPr algn="ctr"/>
            <a:endParaRPr lang="en-US"/>
          </a:p>
        </p:txBody>
      </p:sp>
      <p:sp>
        <p:nvSpPr>
          <p:cNvPr id="7" name="Rounded Rectangular Callout 6">
            <a:extLst>
              <a:ext uri="{FF2B5EF4-FFF2-40B4-BE49-F238E27FC236}">
                <a16:creationId xmlns:a16="http://schemas.microsoft.com/office/drawing/2014/main" id="{E74726EC-05C7-3546-8399-2003376D58D4}"/>
              </a:ext>
            </a:extLst>
          </p:cNvPr>
          <p:cNvSpPr/>
          <p:nvPr/>
        </p:nvSpPr>
        <p:spPr>
          <a:xfrm>
            <a:off x="6667500" y="5715000"/>
            <a:ext cx="4476750" cy="606425"/>
          </a:xfrm>
          <a:prstGeom prst="wedgeRoundRectCallout">
            <a:avLst>
              <a:gd name="adj1" fmla="val -89650"/>
              <a:gd name="adj2" fmla="val 2345"/>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Too much detail!</a:t>
            </a:r>
          </a:p>
        </p:txBody>
      </p:sp>
    </p:spTree>
    <p:extLst>
      <p:ext uri="{BB962C8B-B14F-4D97-AF65-F5344CB8AC3E}">
        <p14:creationId xmlns:p14="http://schemas.microsoft.com/office/powerpoint/2010/main" val="629620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47663-2AA2-5742-B621-3B4C74B34627}"/>
              </a:ext>
            </a:extLst>
          </p:cNvPr>
          <p:cNvSpPr>
            <a:spLocks noGrp="1"/>
          </p:cNvSpPr>
          <p:nvPr>
            <p:ph type="title"/>
          </p:nvPr>
        </p:nvSpPr>
        <p:spPr/>
        <p:txBody>
          <a:bodyPr/>
          <a:lstStyle/>
          <a:p>
            <a:r>
              <a:rPr lang="en-US" dirty="0"/>
              <a:t>Session outline</a:t>
            </a:r>
          </a:p>
        </p:txBody>
      </p:sp>
      <p:sp>
        <p:nvSpPr>
          <p:cNvPr id="3" name="Content Placeholder 2">
            <a:extLst>
              <a:ext uri="{FF2B5EF4-FFF2-40B4-BE49-F238E27FC236}">
                <a16:creationId xmlns:a16="http://schemas.microsoft.com/office/drawing/2014/main" id="{C42E62CC-0DD4-BE41-BB9C-3A6466BED029}"/>
              </a:ext>
            </a:extLst>
          </p:cNvPr>
          <p:cNvSpPr>
            <a:spLocks noGrp="1"/>
          </p:cNvSpPr>
          <p:nvPr>
            <p:ph idx="1"/>
          </p:nvPr>
        </p:nvSpPr>
        <p:spPr/>
        <p:txBody>
          <a:bodyPr/>
          <a:lstStyle/>
          <a:p>
            <a:r>
              <a:rPr lang="en-US" dirty="0"/>
              <a:t>Introduce Requirements Analysis</a:t>
            </a:r>
          </a:p>
          <a:p>
            <a:pPr lvl="1"/>
            <a:r>
              <a:rPr lang="en-US" dirty="0"/>
              <a:t>Consider how analysis models differ from requirements</a:t>
            </a:r>
          </a:p>
          <a:p>
            <a:pPr lvl="1"/>
            <a:r>
              <a:rPr lang="en-US" dirty="0"/>
              <a:t>Consider what makes a good analysis  </a:t>
            </a:r>
          </a:p>
          <a:p>
            <a:r>
              <a:rPr lang="en-US" dirty="0"/>
              <a:t>Introduce Modelling</a:t>
            </a:r>
          </a:p>
          <a:p>
            <a:pPr lvl="1"/>
            <a:r>
              <a:rPr lang="en-US" dirty="0"/>
              <a:t>Consider use case scenarios and user stories</a:t>
            </a:r>
          </a:p>
        </p:txBody>
      </p:sp>
    </p:spTree>
    <p:extLst>
      <p:ext uri="{BB962C8B-B14F-4D97-AF65-F5344CB8AC3E}">
        <p14:creationId xmlns:p14="http://schemas.microsoft.com/office/powerpoint/2010/main" val="4922075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AAFB6-DBA8-1E49-B9F0-EC033C04D276}"/>
              </a:ext>
            </a:extLst>
          </p:cNvPr>
          <p:cNvSpPr>
            <a:spLocks noGrp="1"/>
          </p:cNvSpPr>
          <p:nvPr>
            <p:ph type="title"/>
          </p:nvPr>
        </p:nvSpPr>
        <p:spPr/>
        <p:txBody>
          <a:bodyPr/>
          <a:lstStyle/>
          <a:p>
            <a:r>
              <a:rPr lang="en-US" dirty="0"/>
              <a:t>Re-written</a:t>
            </a:r>
          </a:p>
        </p:txBody>
      </p:sp>
      <p:sp>
        <p:nvSpPr>
          <p:cNvPr id="3" name="Content Placeholder 2">
            <a:extLst>
              <a:ext uri="{FF2B5EF4-FFF2-40B4-BE49-F238E27FC236}">
                <a16:creationId xmlns:a16="http://schemas.microsoft.com/office/drawing/2014/main" id="{BA326485-6C51-CC4E-8B45-2ED2BBCC18E9}"/>
              </a:ext>
            </a:extLst>
          </p:cNvPr>
          <p:cNvSpPr>
            <a:spLocks noGrp="1"/>
          </p:cNvSpPr>
          <p:nvPr>
            <p:ph idx="1"/>
          </p:nvPr>
        </p:nvSpPr>
        <p:spPr>
          <a:xfrm>
            <a:off x="838200" y="1825625"/>
            <a:ext cx="9544050" cy="4351338"/>
          </a:xfrm>
        </p:spPr>
        <p:txBody>
          <a:bodyPr/>
          <a:lstStyle/>
          <a:p>
            <a:r>
              <a:rPr lang="en-US" dirty="0"/>
              <a:t>2.4.5 Recent purchase view</a:t>
            </a:r>
          </a:p>
          <a:p>
            <a:pPr lvl="1"/>
            <a:r>
              <a:rPr lang="en-US" dirty="0"/>
              <a:t>The system shall provide a facility whereby customers can view recent purchases whilst browsing the online store</a:t>
            </a:r>
          </a:p>
          <a:p>
            <a:pPr lvl="1"/>
            <a:r>
              <a:rPr lang="en-US" i="1" dirty="0"/>
              <a:t>Rationale</a:t>
            </a:r>
            <a:r>
              <a:rPr lang="en-US" dirty="0"/>
              <a:t>:</a:t>
            </a:r>
          </a:p>
          <a:p>
            <a:pPr lvl="2"/>
            <a:r>
              <a:rPr lang="en-US" dirty="0"/>
              <a:t>This facility helps the customer to make better purchasing choices</a:t>
            </a:r>
          </a:p>
          <a:p>
            <a:pPr lvl="1"/>
            <a:r>
              <a:rPr lang="en-US" i="1" dirty="0"/>
              <a:t>System requirements reference</a:t>
            </a:r>
            <a:r>
              <a:rPr lang="en-US" dirty="0"/>
              <a:t>: </a:t>
            </a:r>
          </a:p>
          <a:p>
            <a:pPr lvl="2"/>
            <a:r>
              <a:rPr lang="en-US" dirty="0" err="1"/>
              <a:t>OnlineStore</a:t>
            </a:r>
            <a:r>
              <a:rPr lang="en-US" dirty="0"/>
              <a:t>/Section 4.1</a:t>
            </a:r>
          </a:p>
          <a:p>
            <a:pPr lvl="1"/>
            <a:r>
              <a:rPr lang="en-US" i="1" dirty="0"/>
              <a:t>Proposer</a:t>
            </a:r>
            <a:r>
              <a:rPr lang="en-US" dirty="0"/>
              <a:t>: </a:t>
            </a:r>
          </a:p>
          <a:p>
            <a:pPr lvl="2"/>
            <a:r>
              <a:rPr lang="en-US" dirty="0"/>
              <a:t>Fred Bloggs, Plymouth Office</a:t>
            </a:r>
          </a:p>
        </p:txBody>
      </p:sp>
      <p:sp>
        <p:nvSpPr>
          <p:cNvPr id="4" name="Rounded Rectangular Callout 3">
            <a:extLst>
              <a:ext uri="{FF2B5EF4-FFF2-40B4-BE49-F238E27FC236}">
                <a16:creationId xmlns:a16="http://schemas.microsoft.com/office/drawing/2014/main" id="{209EA64F-C9EC-1E42-8B1D-BE61DA21601A}"/>
              </a:ext>
            </a:extLst>
          </p:cNvPr>
          <p:cNvSpPr/>
          <p:nvPr/>
        </p:nvSpPr>
        <p:spPr>
          <a:xfrm>
            <a:off x="6286500" y="415132"/>
            <a:ext cx="1771650" cy="1235075"/>
          </a:xfrm>
          <a:prstGeom prst="wedgeRoundRectCallout">
            <a:avLst>
              <a:gd name="adj1" fmla="val -116532"/>
              <a:gd name="adj2" fmla="val 56329"/>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Note the numbered requirement</a:t>
            </a:r>
          </a:p>
        </p:txBody>
      </p:sp>
    </p:spTree>
    <p:extLst>
      <p:ext uri="{BB962C8B-B14F-4D97-AF65-F5344CB8AC3E}">
        <p14:creationId xmlns:p14="http://schemas.microsoft.com/office/powerpoint/2010/main" val="19133261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8AD49-325F-8E40-84EC-B4B77B4CB6A7}"/>
              </a:ext>
            </a:extLst>
          </p:cNvPr>
          <p:cNvSpPr>
            <a:spLocks noGrp="1"/>
          </p:cNvSpPr>
          <p:nvPr>
            <p:ph type="title"/>
          </p:nvPr>
        </p:nvSpPr>
        <p:spPr/>
        <p:txBody>
          <a:bodyPr/>
          <a:lstStyle/>
          <a:p>
            <a:r>
              <a:rPr lang="en-US" dirty="0"/>
              <a:t>Writing Techniques</a:t>
            </a:r>
          </a:p>
        </p:txBody>
      </p:sp>
      <p:sp>
        <p:nvSpPr>
          <p:cNvPr id="3" name="Content Placeholder 2">
            <a:extLst>
              <a:ext uri="{FF2B5EF4-FFF2-40B4-BE49-F238E27FC236}">
                <a16:creationId xmlns:a16="http://schemas.microsoft.com/office/drawing/2014/main" id="{94EEDF61-584D-EE4B-93CD-271C45C59954}"/>
              </a:ext>
            </a:extLst>
          </p:cNvPr>
          <p:cNvSpPr>
            <a:spLocks noGrp="1"/>
          </p:cNvSpPr>
          <p:nvPr>
            <p:ph idx="1"/>
          </p:nvPr>
        </p:nvSpPr>
        <p:spPr/>
        <p:txBody>
          <a:bodyPr/>
          <a:lstStyle/>
          <a:p>
            <a:r>
              <a:rPr lang="en-US" dirty="0"/>
              <a:t>Simple structured text</a:t>
            </a:r>
          </a:p>
          <a:p>
            <a:r>
              <a:rPr lang="en-US" dirty="0"/>
              <a:t>Use diagrams</a:t>
            </a:r>
          </a:p>
          <a:p>
            <a:pPr lvl="1"/>
            <a:r>
              <a:rPr lang="en-US" dirty="0"/>
              <a:t>Use case descriptions describe actor-system interactions</a:t>
            </a:r>
          </a:p>
          <a:p>
            <a:pPr lvl="1"/>
            <a:r>
              <a:rPr lang="en-US" dirty="0"/>
              <a:t>Sequence and communication diagrams to describe object interactions</a:t>
            </a:r>
          </a:p>
          <a:p>
            <a:pPr lvl="1"/>
            <a:r>
              <a:rPr lang="en-US" dirty="0" err="1"/>
              <a:t>Statecharts</a:t>
            </a:r>
            <a:r>
              <a:rPr lang="en-US" dirty="0"/>
              <a:t> to describe state-dependent behavior</a:t>
            </a:r>
          </a:p>
          <a:p>
            <a:pPr lvl="1"/>
            <a:r>
              <a:rPr lang="en-US" dirty="0"/>
              <a:t>Techniques for specifying algorithmic requirements</a:t>
            </a:r>
          </a:p>
          <a:p>
            <a:endParaRPr lang="en-US" dirty="0"/>
          </a:p>
          <a:p>
            <a:pPr lvl="1"/>
            <a:endParaRPr lang="en-US" dirty="0"/>
          </a:p>
        </p:txBody>
      </p:sp>
      <p:sp>
        <p:nvSpPr>
          <p:cNvPr id="4" name="Rounded Rectangular Callout 3">
            <a:extLst>
              <a:ext uri="{FF2B5EF4-FFF2-40B4-BE49-F238E27FC236}">
                <a16:creationId xmlns:a16="http://schemas.microsoft.com/office/drawing/2014/main" id="{2C67E2F3-972D-AC4B-B27F-01551AA8265E}"/>
              </a:ext>
            </a:extLst>
          </p:cNvPr>
          <p:cNvSpPr/>
          <p:nvPr/>
        </p:nvSpPr>
        <p:spPr>
          <a:xfrm>
            <a:off x="9334500" y="4941888"/>
            <a:ext cx="1771650" cy="1235075"/>
          </a:xfrm>
          <a:prstGeom prst="wedgeRoundRectCallout">
            <a:avLst>
              <a:gd name="adj1" fmla="val -89650"/>
              <a:gd name="adj2" fmla="val -145727"/>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Covered later in module</a:t>
            </a:r>
          </a:p>
        </p:txBody>
      </p:sp>
    </p:spTree>
    <p:extLst>
      <p:ext uri="{BB962C8B-B14F-4D97-AF65-F5344CB8AC3E}">
        <p14:creationId xmlns:p14="http://schemas.microsoft.com/office/powerpoint/2010/main" val="21511044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68683-A539-1C45-B914-00FBFA6025C1}"/>
              </a:ext>
            </a:extLst>
          </p:cNvPr>
          <p:cNvSpPr>
            <a:spLocks noGrp="1"/>
          </p:cNvSpPr>
          <p:nvPr>
            <p:ph type="title"/>
          </p:nvPr>
        </p:nvSpPr>
        <p:spPr/>
        <p:txBody>
          <a:bodyPr/>
          <a:lstStyle/>
          <a:p>
            <a:r>
              <a:rPr lang="en-US" dirty="0"/>
              <a:t>Requirements elicitation</a:t>
            </a:r>
          </a:p>
        </p:txBody>
      </p:sp>
      <p:sp>
        <p:nvSpPr>
          <p:cNvPr id="3" name="Content Placeholder 2">
            <a:extLst>
              <a:ext uri="{FF2B5EF4-FFF2-40B4-BE49-F238E27FC236}">
                <a16:creationId xmlns:a16="http://schemas.microsoft.com/office/drawing/2014/main" id="{F1B5D48D-6E74-F940-9B26-E92FF1100D25}"/>
              </a:ext>
            </a:extLst>
          </p:cNvPr>
          <p:cNvSpPr>
            <a:spLocks noGrp="1"/>
          </p:cNvSpPr>
          <p:nvPr>
            <p:ph idx="1"/>
          </p:nvPr>
        </p:nvSpPr>
        <p:spPr/>
        <p:txBody>
          <a:bodyPr/>
          <a:lstStyle/>
          <a:p>
            <a:r>
              <a:rPr lang="en-US" dirty="0"/>
              <a:t>Is working with stakeholders to find out about the application domain and requirements</a:t>
            </a:r>
          </a:p>
          <a:p>
            <a:pPr lvl="1"/>
            <a:r>
              <a:rPr lang="en-US" dirty="0">
                <a:solidFill>
                  <a:schemeClr val="accent4"/>
                </a:solidFill>
              </a:rPr>
              <a:t>Activities</a:t>
            </a:r>
            <a:r>
              <a:rPr lang="en-US" dirty="0"/>
              <a:t> in the application domain may yield system services</a:t>
            </a:r>
          </a:p>
          <a:p>
            <a:pPr lvl="1"/>
            <a:r>
              <a:rPr lang="en-US" dirty="0">
                <a:solidFill>
                  <a:schemeClr val="accent4"/>
                </a:solidFill>
              </a:rPr>
              <a:t>Things</a:t>
            </a:r>
            <a:r>
              <a:rPr lang="en-US" dirty="0"/>
              <a:t> in the domain may need to be represented in the system</a:t>
            </a:r>
          </a:p>
          <a:p>
            <a:endParaRPr lang="en-US" dirty="0"/>
          </a:p>
        </p:txBody>
      </p:sp>
    </p:spTree>
    <p:extLst>
      <p:ext uri="{BB962C8B-B14F-4D97-AF65-F5344CB8AC3E}">
        <p14:creationId xmlns:p14="http://schemas.microsoft.com/office/powerpoint/2010/main" val="8818531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C3E64-96E1-7F4A-AD76-BE730050E8E4}"/>
              </a:ext>
            </a:extLst>
          </p:cNvPr>
          <p:cNvSpPr>
            <a:spLocks noGrp="1"/>
          </p:cNvSpPr>
          <p:nvPr>
            <p:ph type="title"/>
          </p:nvPr>
        </p:nvSpPr>
        <p:spPr/>
        <p:txBody>
          <a:bodyPr/>
          <a:lstStyle/>
          <a:p>
            <a:r>
              <a:rPr lang="en-US" dirty="0"/>
              <a:t>Elicitation : Viewpoints</a:t>
            </a:r>
          </a:p>
        </p:txBody>
      </p:sp>
      <p:sp>
        <p:nvSpPr>
          <p:cNvPr id="3" name="Content Placeholder 2">
            <a:extLst>
              <a:ext uri="{FF2B5EF4-FFF2-40B4-BE49-F238E27FC236}">
                <a16:creationId xmlns:a16="http://schemas.microsoft.com/office/drawing/2014/main" id="{7F27D3C5-FD9B-C24B-97F9-1F8F39D1DC9F}"/>
              </a:ext>
            </a:extLst>
          </p:cNvPr>
          <p:cNvSpPr>
            <a:spLocks noGrp="1"/>
          </p:cNvSpPr>
          <p:nvPr>
            <p:ph idx="1"/>
          </p:nvPr>
        </p:nvSpPr>
        <p:spPr/>
        <p:txBody>
          <a:bodyPr/>
          <a:lstStyle/>
          <a:p>
            <a:r>
              <a:rPr lang="en-US" dirty="0"/>
              <a:t>Stakeholders have different viewpoints on the system and will see the problem in different ways</a:t>
            </a:r>
          </a:p>
          <a:p>
            <a:pPr lvl="1"/>
            <a:r>
              <a:rPr lang="en-US" dirty="0"/>
              <a:t>They will structure the elicitation process and requirements themselves</a:t>
            </a:r>
          </a:p>
          <a:p>
            <a:r>
              <a:rPr lang="en-US" dirty="0"/>
              <a:t>A </a:t>
            </a:r>
            <a:r>
              <a:rPr lang="en-US" dirty="0">
                <a:solidFill>
                  <a:schemeClr val="accent4"/>
                </a:solidFill>
              </a:rPr>
              <a:t>win condition </a:t>
            </a:r>
            <a:r>
              <a:rPr lang="en-US" dirty="0"/>
              <a:t>for a particular stakeholder is a requirement that is considered critical by that stakeholder</a:t>
            </a:r>
          </a:p>
          <a:p>
            <a:r>
              <a:rPr lang="en-US" dirty="0"/>
              <a:t>Conflicting win conditions are potential problems/risks</a:t>
            </a:r>
          </a:p>
        </p:txBody>
      </p:sp>
    </p:spTree>
    <p:extLst>
      <p:ext uri="{BB962C8B-B14F-4D97-AF65-F5344CB8AC3E}">
        <p14:creationId xmlns:p14="http://schemas.microsoft.com/office/powerpoint/2010/main" val="29594383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91EA3-5682-8A46-B674-C3EF76D3635C}"/>
              </a:ext>
            </a:extLst>
          </p:cNvPr>
          <p:cNvSpPr>
            <a:spLocks noGrp="1"/>
          </p:cNvSpPr>
          <p:nvPr>
            <p:ph type="title"/>
          </p:nvPr>
        </p:nvSpPr>
        <p:spPr/>
        <p:txBody>
          <a:bodyPr/>
          <a:lstStyle/>
          <a:p>
            <a:r>
              <a:rPr lang="en-US" dirty="0"/>
              <a:t>Elicitation : Interviews</a:t>
            </a:r>
          </a:p>
        </p:txBody>
      </p:sp>
      <p:sp>
        <p:nvSpPr>
          <p:cNvPr id="3" name="Content Placeholder 2">
            <a:extLst>
              <a:ext uri="{FF2B5EF4-FFF2-40B4-BE49-F238E27FC236}">
                <a16:creationId xmlns:a16="http://schemas.microsoft.com/office/drawing/2014/main" id="{86C48871-9D51-2D4C-8589-BB85855CB4D4}"/>
              </a:ext>
            </a:extLst>
          </p:cNvPr>
          <p:cNvSpPr>
            <a:spLocks noGrp="1"/>
          </p:cNvSpPr>
          <p:nvPr>
            <p:ph idx="1"/>
          </p:nvPr>
        </p:nvSpPr>
        <p:spPr>
          <a:xfrm>
            <a:off x="838200" y="1425575"/>
            <a:ext cx="10515600" cy="4498976"/>
          </a:xfrm>
        </p:spPr>
        <p:txBody>
          <a:bodyPr>
            <a:normAutofit lnSpcReduction="10000"/>
          </a:bodyPr>
          <a:lstStyle/>
          <a:p>
            <a:r>
              <a:rPr lang="en-US" dirty="0"/>
              <a:t>Different stakeholders can provide differing types of information</a:t>
            </a:r>
          </a:p>
          <a:p>
            <a:pPr lvl="1"/>
            <a:r>
              <a:rPr lang="en-US" dirty="0"/>
              <a:t>High level management : the strategic view</a:t>
            </a:r>
          </a:p>
          <a:p>
            <a:pPr lvl="1"/>
            <a:r>
              <a:rPr lang="en-US" dirty="0"/>
              <a:t>Middle management : Overview of business process</a:t>
            </a:r>
          </a:p>
          <a:p>
            <a:pPr lvl="1"/>
            <a:r>
              <a:rPr lang="en-US" dirty="0"/>
              <a:t>Operational management and users : details of the business processes, operational problems</a:t>
            </a:r>
          </a:p>
          <a:p>
            <a:r>
              <a:rPr lang="en-US" dirty="0"/>
              <a:t>Users sometimes get stuck in the details of </a:t>
            </a:r>
            <a:r>
              <a:rPr lang="en-US" dirty="0">
                <a:solidFill>
                  <a:schemeClr val="accent4"/>
                </a:solidFill>
              </a:rPr>
              <a:t>how</a:t>
            </a:r>
            <a:r>
              <a:rPr lang="en-US" dirty="0"/>
              <a:t> their job is currently done</a:t>
            </a:r>
          </a:p>
          <a:p>
            <a:r>
              <a:rPr lang="en-US" dirty="0"/>
              <a:t>Plan carefully how you need to speak to, why and when </a:t>
            </a:r>
          </a:p>
          <a:p>
            <a:pPr lvl="1"/>
            <a:r>
              <a:rPr lang="en-US" dirty="0"/>
              <a:t>They will not thank you for wasting their time</a:t>
            </a:r>
          </a:p>
          <a:p>
            <a:pPr lvl="1"/>
            <a:r>
              <a:rPr lang="en-US" dirty="0"/>
              <a:t>Do not spend time asking for things in interviews that can be gained from elsewhere</a:t>
            </a:r>
          </a:p>
        </p:txBody>
      </p:sp>
    </p:spTree>
    <p:extLst>
      <p:ext uri="{BB962C8B-B14F-4D97-AF65-F5344CB8AC3E}">
        <p14:creationId xmlns:p14="http://schemas.microsoft.com/office/powerpoint/2010/main" val="21872414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5ACB4-CC30-E649-AC47-5B204332C047}"/>
              </a:ext>
            </a:extLst>
          </p:cNvPr>
          <p:cNvSpPr>
            <a:spLocks noGrp="1"/>
          </p:cNvSpPr>
          <p:nvPr>
            <p:ph type="title"/>
          </p:nvPr>
        </p:nvSpPr>
        <p:spPr/>
        <p:txBody>
          <a:bodyPr/>
          <a:lstStyle/>
          <a:p>
            <a:r>
              <a:rPr lang="en-US" dirty="0"/>
              <a:t>Conducting interviews</a:t>
            </a:r>
          </a:p>
        </p:txBody>
      </p:sp>
      <p:sp>
        <p:nvSpPr>
          <p:cNvPr id="3" name="Content Placeholder 2">
            <a:extLst>
              <a:ext uri="{FF2B5EF4-FFF2-40B4-BE49-F238E27FC236}">
                <a16:creationId xmlns:a16="http://schemas.microsoft.com/office/drawing/2014/main" id="{BEFEA02D-E1A2-8F44-B690-D9FB9B616502}"/>
              </a:ext>
            </a:extLst>
          </p:cNvPr>
          <p:cNvSpPr>
            <a:spLocks noGrp="1"/>
          </p:cNvSpPr>
          <p:nvPr>
            <p:ph idx="1"/>
          </p:nvPr>
        </p:nvSpPr>
        <p:spPr>
          <a:xfrm>
            <a:off x="838200" y="1444624"/>
            <a:ext cx="10515600" cy="4518025"/>
          </a:xfrm>
        </p:spPr>
        <p:txBody>
          <a:bodyPr>
            <a:normAutofit fontScale="92500" lnSpcReduction="10000"/>
          </a:bodyPr>
          <a:lstStyle/>
          <a:p>
            <a:r>
              <a:rPr lang="en-US" dirty="0"/>
              <a:t>Prepare yourself and your interviewee beforehand</a:t>
            </a:r>
          </a:p>
          <a:p>
            <a:pPr lvl="1"/>
            <a:r>
              <a:rPr lang="en-US" dirty="0"/>
              <a:t>What information are you expecting from them?</a:t>
            </a:r>
          </a:p>
          <a:p>
            <a:r>
              <a:rPr lang="en-US" dirty="0"/>
              <a:t>Record the contents of the interview</a:t>
            </a:r>
          </a:p>
          <a:p>
            <a:r>
              <a:rPr lang="en-US" dirty="0" err="1"/>
              <a:t>Summarise</a:t>
            </a:r>
            <a:r>
              <a:rPr lang="en-US" dirty="0"/>
              <a:t> the points made in order to ensure that they have been understood – clarify facts vs opinions</a:t>
            </a:r>
          </a:p>
          <a:p>
            <a:r>
              <a:rPr lang="en-US" dirty="0"/>
              <a:t>Provide at least some opportunity for the interviewee to raise issues of their own</a:t>
            </a:r>
          </a:p>
          <a:p>
            <a:r>
              <a:rPr lang="en-US" dirty="0"/>
              <a:t>Ask ”who else can provide information”</a:t>
            </a:r>
          </a:p>
          <a:p>
            <a:r>
              <a:rPr lang="en-US" dirty="0"/>
              <a:t>Do NOT promise to include something they ask for in the system</a:t>
            </a:r>
          </a:p>
          <a:p>
            <a:r>
              <a:rPr lang="en-US" dirty="0"/>
              <a:t>Afterwards write it up, get the interviewee to confirm the details and clarify if the notes can be made public</a:t>
            </a:r>
          </a:p>
        </p:txBody>
      </p:sp>
    </p:spTree>
    <p:extLst>
      <p:ext uri="{BB962C8B-B14F-4D97-AF65-F5344CB8AC3E}">
        <p14:creationId xmlns:p14="http://schemas.microsoft.com/office/powerpoint/2010/main" val="2049148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C3F94-1FFB-9E4F-A236-03D53F7B25D9}"/>
              </a:ext>
            </a:extLst>
          </p:cNvPr>
          <p:cNvSpPr>
            <a:spLocks noGrp="1"/>
          </p:cNvSpPr>
          <p:nvPr>
            <p:ph type="title"/>
          </p:nvPr>
        </p:nvSpPr>
        <p:spPr/>
        <p:txBody>
          <a:bodyPr/>
          <a:lstStyle/>
          <a:p>
            <a:r>
              <a:rPr lang="en-US" dirty="0"/>
              <a:t>Elicitation : Questionnaires	</a:t>
            </a:r>
          </a:p>
        </p:txBody>
      </p:sp>
      <p:sp>
        <p:nvSpPr>
          <p:cNvPr id="3" name="Content Placeholder 2">
            <a:extLst>
              <a:ext uri="{FF2B5EF4-FFF2-40B4-BE49-F238E27FC236}">
                <a16:creationId xmlns:a16="http://schemas.microsoft.com/office/drawing/2014/main" id="{E6041A5F-737C-1046-90EC-56B3D4AEE922}"/>
              </a:ext>
            </a:extLst>
          </p:cNvPr>
          <p:cNvSpPr>
            <a:spLocks noGrp="1"/>
          </p:cNvSpPr>
          <p:nvPr>
            <p:ph idx="1"/>
          </p:nvPr>
        </p:nvSpPr>
        <p:spPr/>
        <p:txBody>
          <a:bodyPr/>
          <a:lstStyle/>
          <a:p>
            <a:r>
              <a:rPr lang="en-US" dirty="0"/>
              <a:t>Often used when number of stakeholders is too large</a:t>
            </a:r>
          </a:p>
          <a:p>
            <a:pPr lvl="1"/>
            <a:r>
              <a:rPr lang="en-US" dirty="0"/>
              <a:t>Invite all or a sample to complete the questionnaire</a:t>
            </a:r>
          </a:p>
          <a:p>
            <a:pPr lvl="1"/>
            <a:r>
              <a:rPr lang="en-US" dirty="0"/>
              <a:t>Only a fraction will actually respond</a:t>
            </a:r>
          </a:p>
          <a:p>
            <a:r>
              <a:rPr lang="en-US" dirty="0"/>
              <a:t>Web-based questionnaires are easier to construct and </a:t>
            </a:r>
            <a:r>
              <a:rPr lang="en-US" dirty="0" err="1"/>
              <a:t>analyse</a:t>
            </a:r>
            <a:endParaRPr lang="en-US" dirty="0"/>
          </a:p>
          <a:p>
            <a:r>
              <a:rPr lang="en-US" dirty="0"/>
              <a:t>Closed questions are most commonly used and the data most easily </a:t>
            </a:r>
            <a:r>
              <a:rPr lang="en-US" dirty="0" err="1"/>
              <a:t>analysed</a:t>
            </a:r>
            <a:endParaRPr lang="en-US" dirty="0"/>
          </a:p>
          <a:p>
            <a:r>
              <a:rPr lang="en-US" dirty="0"/>
              <a:t>Questions must be crystal-clear as there is limited opportunity for clarification</a:t>
            </a:r>
          </a:p>
          <a:p>
            <a:r>
              <a:rPr lang="en-US" dirty="0"/>
              <a:t>Consider very carefully in advance what information is required  </a:t>
            </a:r>
          </a:p>
        </p:txBody>
      </p:sp>
    </p:spTree>
    <p:extLst>
      <p:ext uri="{BB962C8B-B14F-4D97-AF65-F5344CB8AC3E}">
        <p14:creationId xmlns:p14="http://schemas.microsoft.com/office/powerpoint/2010/main" val="26927292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1D808-98C5-7549-87FC-40DED5365099}"/>
              </a:ext>
            </a:extLst>
          </p:cNvPr>
          <p:cNvSpPr>
            <a:spLocks noGrp="1"/>
          </p:cNvSpPr>
          <p:nvPr>
            <p:ph type="title"/>
          </p:nvPr>
        </p:nvSpPr>
        <p:spPr/>
        <p:txBody>
          <a:bodyPr/>
          <a:lstStyle/>
          <a:p>
            <a:r>
              <a:rPr lang="en-US" dirty="0"/>
              <a:t>Elicitation : Observation</a:t>
            </a:r>
          </a:p>
        </p:txBody>
      </p:sp>
      <p:sp>
        <p:nvSpPr>
          <p:cNvPr id="3" name="Content Placeholder 2">
            <a:extLst>
              <a:ext uri="{FF2B5EF4-FFF2-40B4-BE49-F238E27FC236}">
                <a16:creationId xmlns:a16="http://schemas.microsoft.com/office/drawing/2014/main" id="{0F1D8A6C-117E-FD42-BD43-82154FEA58F1}"/>
              </a:ext>
            </a:extLst>
          </p:cNvPr>
          <p:cNvSpPr>
            <a:spLocks noGrp="1"/>
          </p:cNvSpPr>
          <p:nvPr>
            <p:ph idx="1"/>
          </p:nvPr>
        </p:nvSpPr>
        <p:spPr>
          <a:xfrm>
            <a:off x="838200" y="1406525"/>
            <a:ext cx="10515600" cy="4351338"/>
          </a:xfrm>
        </p:spPr>
        <p:txBody>
          <a:bodyPr/>
          <a:lstStyle/>
          <a:p>
            <a:r>
              <a:rPr lang="en-US" dirty="0"/>
              <a:t>Observation of the use of existing systems can provide information about possible system services and wider business processes</a:t>
            </a:r>
          </a:p>
          <a:p>
            <a:r>
              <a:rPr lang="en-US" dirty="0"/>
              <a:t>Observation of the use of prototypes can help to elicit or validate requirements for the intended system</a:t>
            </a:r>
          </a:p>
          <a:p>
            <a:r>
              <a:rPr lang="en-US" dirty="0"/>
              <a:t>Can be used to check validity of information from other sources </a:t>
            </a:r>
            <a:r>
              <a:rPr lang="en-US" dirty="0" err="1"/>
              <a:t>eg</a:t>
            </a:r>
            <a:r>
              <a:rPr lang="en-US" dirty="0"/>
              <a:t> interviews.</a:t>
            </a:r>
          </a:p>
          <a:p>
            <a:r>
              <a:rPr lang="en-US" dirty="0"/>
              <a:t>Captures information that is not consciously held by stakeholders</a:t>
            </a:r>
          </a:p>
        </p:txBody>
      </p:sp>
    </p:spTree>
    <p:extLst>
      <p:ext uri="{BB962C8B-B14F-4D97-AF65-F5344CB8AC3E}">
        <p14:creationId xmlns:p14="http://schemas.microsoft.com/office/powerpoint/2010/main" val="32850621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A1A3B-576B-AE48-9ABF-9C57ED746E05}"/>
              </a:ext>
            </a:extLst>
          </p:cNvPr>
          <p:cNvSpPr>
            <a:spLocks noGrp="1"/>
          </p:cNvSpPr>
          <p:nvPr>
            <p:ph type="title"/>
          </p:nvPr>
        </p:nvSpPr>
        <p:spPr/>
        <p:txBody>
          <a:bodyPr/>
          <a:lstStyle/>
          <a:p>
            <a:r>
              <a:rPr lang="en-US" dirty="0"/>
              <a:t>Elicitation : Document Analysis</a:t>
            </a:r>
          </a:p>
        </p:txBody>
      </p:sp>
      <p:sp>
        <p:nvSpPr>
          <p:cNvPr id="3" name="Content Placeholder 2">
            <a:extLst>
              <a:ext uri="{FF2B5EF4-FFF2-40B4-BE49-F238E27FC236}">
                <a16:creationId xmlns:a16="http://schemas.microsoft.com/office/drawing/2014/main" id="{8415DA2A-223F-B94A-A546-39F3C10F71F0}"/>
              </a:ext>
            </a:extLst>
          </p:cNvPr>
          <p:cNvSpPr>
            <a:spLocks noGrp="1"/>
          </p:cNvSpPr>
          <p:nvPr>
            <p:ph idx="1"/>
          </p:nvPr>
        </p:nvSpPr>
        <p:spPr/>
        <p:txBody>
          <a:bodyPr/>
          <a:lstStyle/>
          <a:p>
            <a:r>
              <a:rPr lang="en-US" dirty="0"/>
              <a:t>Document analysis can provide information about the existing system and domain</a:t>
            </a:r>
          </a:p>
          <a:p>
            <a:pPr lvl="1"/>
            <a:r>
              <a:rPr lang="en-US" dirty="0"/>
              <a:t>Policy manuals, IT systems documentation, business process documents.</a:t>
            </a:r>
          </a:p>
          <a:p>
            <a:r>
              <a:rPr lang="en-US" dirty="0"/>
              <a:t>BUT documentation often gets out of date</a:t>
            </a:r>
          </a:p>
        </p:txBody>
      </p:sp>
    </p:spTree>
    <p:extLst>
      <p:ext uri="{BB962C8B-B14F-4D97-AF65-F5344CB8AC3E}">
        <p14:creationId xmlns:p14="http://schemas.microsoft.com/office/powerpoint/2010/main" val="16568769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7EE60-6BA6-754F-A479-004C10A64D05}"/>
              </a:ext>
            </a:extLst>
          </p:cNvPr>
          <p:cNvSpPr>
            <a:spLocks noGrp="1"/>
          </p:cNvSpPr>
          <p:nvPr>
            <p:ph type="title"/>
          </p:nvPr>
        </p:nvSpPr>
        <p:spPr/>
        <p:txBody>
          <a:bodyPr/>
          <a:lstStyle/>
          <a:p>
            <a:r>
              <a:rPr lang="en-US" dirty="0"/>
              <a:t>Elicitation : Event modelling</a:t>
            </a:r>
          </a:p>
        </p:txBody>
      </p:sp>
      <p:sp>
        <p:nvSpPr>
          <p:cNvPr id="3" name="Content Placeholder 2">
            <a:extLst>
              <a:ext uri="{FF2B5EF4-FFF2-40B4-BE49-F238E27FC236}">
                <a16:creationId xmlns:a16="http://schemas.microsoft.com/office/drawing/2014/main" id="{736F15EB-5832-D348-AC52-9A9227F1C626}"/>
              </a:ext>
            </a:extLst>
          </p:cNvPr>
          <p:cNvSpPr>
            <a:spLocks noGrp="1"/>
          </p:cNvSpPr>
          <p:nvPr>
            <p:ph idx="1"/>
          </p:nvPr>
        </p:nvSpPr>
        <p:spPr>
          <a:xfrm>
            <a:off x="838200" y="1425575"/>
            <a:ext cx="10515600" cy="4351338"/>
          </a:xfrm>
        </p:spPr>
        <p:txBody>
          <a:bodyPr>
            <a:normAutofit lnSpcReduction="10000"/>
          </a:bodyPr>
          <a:lstStyle/>
          <a:p>
            <a:r>
              <a:rPr lang="en-US" dirty="0"/>
              <a:t>What events does the system need to respond to?</a:t>
            </a:r>
          </a:p>
          <a:p>
            <a:r>
              <a:rPr lang="en-US" dirty="0"/>
              <a:t>Events are either flow, control or temporal (time-based) depending on how the system becomes aware of the event</a:t>
            </a:r>
          </a:p>
          <a:p>
            <a:pPr lvl="1"/>
            <a:r>
              <a:rPr lang="en-US" dirty="0">
                <a:solidFill>
                  <a:schemeClr val="accent4"/>
                </a:solidFill>
              </a:rPr>
              <a:t>Flow oriented </a:t>
            </a:r>
            <a:r>
              <a:rPr lang="en-US" dirty="0"/>
              <a:t>– incoming data flow</a:t>
            </a:r>
          </a:p>
          <a:p>
            <a:pPr lvl="1"/>
            <a:r>
              <a:rPr lang="en-US" dirty="0">
                <a:solidFill>
                  <a:schemeClr val="accent4"/>
                </a:solidFill>
              </a:rPr>
              <a:t>Control</a:t>
            </a:r>
            <a:r>
              <a:rPr lang="en-US" dirty="0"/>
              <a:t> - incoming control flow</a:t>
            </a:r>
          </a:p>
          <a:p>
            <a:pPr lvl="1"/>
            <a:r>
              <a:rPr lang="en-US" dirty="0">
                <a:solidFill>
                  <a:schemeClr val="accent4"/>
                </a:solidFill>
              </a:rPr>
              <a:t>Temporal</a:t>
            </a:r>
            <a:r>
              <a:rPr lang="en-US" dirty="0"/>
              <a:t> – specified time</a:t>
            </a:r>
          </a:p>
          <a:p>
            <a:r>
              <a:rPr lang="en-US" dirty="0"/>
              <a:t>Customer order (</a:t>
            </a:r>
            <a:r>
              <a:rPr lang="en-US" dirty="0">
                <a:solidFill>
                  <a:schemeClr val="accent4"/>
                </a:solidFill>
              </a:rPr>
              <a:t>flow</a:t>
            </a:r>
            <a:r>
              <a:rPr lang="en-US" dirty="0"/>
              <a:t>)</a:t>
            </a:r>
          </a:p>
          <a:p>
            <a:r>
              <a:rPr lang="en-US" dirty="0"/>
              <a:t>Distribution company provides music information update (</a:t>
            </a:r>
            <a:r>
              <a:rPr lang="en-US" dirty="0">
                <a:solidFill>
                  <a:schemeClr val="accent4"/>
                </a:solidFill>
              </a:rPr>
              <a:t>flow</a:t>
            </a:r>
            <a:r>
              <a:rPr lang="en-US" dirty="0"/>
              <a:t>)</a:t>
            </a:r>
          </a:p>
          <a:p>
            <a:r>
              <a:rPr lang="en-US" dirty="0"/>
              <a:t>Status report requested by store manager (</a:t>
            </a:r>
            <a:r>
              <a:rPr lang="en-US" dirty="0">
                <a:solidFill>
                  <a:schemeClr val="accent4"/>
                </a:solidFill>
              </a:rPr>
              <a:t>control</a:t>
            </a:r>
            <a:r>
              <a:rPr lang="en-US" dirty="0"/>
              <a:t>)</a:t>
            </a:r>
          </a:p>
          <a:p>
            <a:r>
              <a:rPr lang="en-US" dirty="0"/>
              <a:t>Produce end-of-month sales summary report (</a:t>
            </a:r>
            <a:r>
              <a:rPr lang="en-US" dirty="0">
                <a:solidFill>
                  <a:schemeClr val="accent4"/>
                </a:solidFill>
              </a:rPr>
              <a:t>temporal</a:t>
            </a:r>
            <a:r>
              <a:rPr lang="en-US" dirty="0"/>
              <a:t>)</a:t>
            </a:r>
          </a:p>
        </p:txBody>
      </p:sp>
    </p:spTree>
    <p:extLst>
      <p:ext uri="{BB962C8B-B14F-4D97-AF65-F5344CB8AC3E}">
        <p14:creationId xmlns:p14="http://schemas.microsoft.com/office/powerpoint/2010/main" val="40780076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762E3-22B6-B448-B391-69E771226929}"/>
              </a:ext>
            </a:extLst>
          </p:cNvPr>
          <p:cNvSpPr>
            <a:spLocks noGrp="1"/>
          </p:cNvSpPr>
          <p:nvPr>
            <p:ph type="title"/>
          </p:nvPr>
        </p:nvSpPr>
        <p:spPr/>
        <p:txBody>
          <a:bodyPr/>
          <a:lstStyle/>
          <a:p>
            <a:r>
              <a:rPr lang="en-US" dirty="0"/>
              <a:t>Recommended reading</a:t>
            </a:r>
          </a:p>
        </p:txBody>
      </p:sp>
      <p:sp>
        <p:nvSpPr>
          <p:cNvPr id="3" name="Content Placeholder 2">
            <a:extLst>
              <a:ext uri="{FF2B5EF4-FFF2-40B4-BE49-F238E27FC236}">
                <a16:creationId xmlns:a16="http://schemas.microsoft.com/office/drawing/2014/main" id="{9D523717-A5B7-5D43-8F9A-9DC2503B99A4}"/>
              </a:ext>
            </a:extLst>
          </p:cNvPr>
          <p:cNvSpPr>
            <a:spLocks noGrp="1"/>
          </p:cNvSpPr>
          <p:nvPr>
            <p:ph idx="1"/>
          </p:nvPr>
        </p:nvSpPr>
        <p:spPr/>
        <p:txBody>
          <a:bodyPr/>
          <a:lstStyle/>
          <a:p>
            <a:r>
              <a:rPr lang="en-US" dirty="0"/>
              <a:t>UML @ Classroom</a:t>
            </a:r>
          </a:p>
          <a:p>
            <a:r>
              <a:rPr lang="en-US" dirty="0"/>
              <a:t>Chapters 1 and 2</a:t>
            </a:r>
          </a:p>
          <a:p>
            <a:pPr lvl="1"/>
            <a:r>
              <a:rPr lang="en-US" dirty="0"/>
              <a:t>Introduction</a:t>
            </a:r>
          </a:p>
          <a:p>
            <a:pPr lvl="1"/>
            <a:r>
              <a:rPr lang="en-US" dirty="0"/>
              <a:t>Short tour of UML</a:t>
            </a:r>
          </a:p>
        </p:txBody>
      </p:sp>
    </p:spTree>
    <p:extLst>
      <p:ext uri="{BB962C8B-B14F-4D97-AF65-F5344CB8AC3E}">
        <p14:creationId xmlns:p14="http://schemas.microsoft.com/office/powerpoint/2010/main" val="20965710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10A4F-54DB-854C-8A17-0A0D1B183325}"/>
              </a:ext>
            </a:extLst>
          </p:cNvPr>
          <p:cNvSpPr>
            <a:spLocks noGrp="1"/>
          </p:cNvSpPr>
          <p:nvPr>
            <p:ph type="title"/>
          </p:nvPr>
        </p:nvSpPr>
        <p:spPr/>
        <p:txBody>
          <a:bodyPr/>
          <a:lstStyle/>
          <a:p>
            <a:r>
              <a:rPr lang="en-US" dirty="0"/>
              <a:t>Elicitation : Business analysis</a:t>
            </a:r>
          </a:p>
        </p:txBody>
      </p:sp>
      <p:sp>
        <p:nvSpPr>
          <p:cNvPr id="3" name="Content Placeholder 2">
            <a:extLst>
              <a:ext uri="{FF2B5EF4-FFF2-40B4-BE49-F238E27FC236}">
                <a16:creationId xmlns:a16="http://schemas.microsoft.com/office/drawing/2014/main" id="{7BE5E0E8-AD98-4348-AC55-BB5E4881EB6F}"/>
              </a:ext>
            </a:extLst>
          </p:cNvPr>
          <p:cNvSpPr>
            <a:spLocks noGrp="1"/>
          </p:cNvSpPr>
          <p:nvPr>
            <p:ph idx="1"/>
          </p:nvPr>
        </p:nvSpPr>
        <p:spPr>
          <a:xfrm>
            <a:off x="685800" y="1444625"/>
            <a:ext cx="10515600" cy="4351338"/>
          </a:xfrm>
        </p:spPr>
        <p:txBody>
          <a:bodyPr>
            <a:normAutofit lnSpcReduction="10000"/>
          </a:bodyPr>
          <a:lstStyle/>
          <a:p>
            <a:r>
              <a:rPr lang="en-US" dirty="0"/>
              <a:t>Consider the </a:t>
            </a:r>
            <a:r>
              <a:rPr lang="en-US" dirty="0">
                <a:solidFill>
                  <a:schemeClr val="accent4"/>
                </a:solidFill>
              </a:rPr>
              <a:t>business need </a:t>
            </a:r>
            <a:r>
              <a:rPr lang="en-US" dirty="0"/>
              <a:t>– their problems and root causes</a:t>
            </a:r>
          </a:p>
          <a:p>
            <a:r>
              <a:rPr lang="en-US" dirty="0"/>
              <a:t>“Currently the customer service division does a lot of manual work.  Each person in the team spends more than a day per week dealing with paperwork, when their primary focus should be customer interaction.  Tracing orders, queries and complaints is difficult, and a lot of time is spent manually pulling information together for reporting purposes.  When answering a customer call, the customer service agent is not able to see al recent orders, queries and complaints of the current customer, so customers have to repeat information depending on who they get to talk to .. “</a:t>
            </a:r>
          </a:p>
        </p:txBody>
      </p:sp>
      <p:sp>
        <p:nvSpPr>
          <p:cNvPr id="4" name="Rectangular Callout 3">
            <a:extLst>
              <a:ext uri="{FF2B5EF4-FFF2-40B4-BE49-F238E27FC236}">
                <a16:creationId xmlns:a16="http://schemas.microsoft.com/office/drawing/2014/main" id="{9C83B9D6-8AFF-5E49-AD61-D7877942BFE5}"/>
              </a:ext>
            </a:extLst>
          </p:cNvPr>
          <p:cNvSpPr/>
          <p:nvPr/>
        </p:nvSpPr>
        <p:spPr>
          <a:xfrm>
            <a:off x="4057650" y="5562600"/>
            <a:ext cx="7924800" cy="876300"/>
          </a:xfrm>
          <a:prstGeom prst="wedgeRectCallout">
            <a:avLst>
              <a:gd name="adj1" fmla="val -20325"/>
              <a:gd name="adj2" fmla="val -96591"/>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Business needs are not system requirements.  Business objectives, project objectives and/or system requirements may be derived from the business needs</a:t>
            </a:r>
          </a:p>
        </p:txBody>
      </p:sp>
    </p:spTree>
    <p:extLst>
      <p:ext uri="{BB962C8B-B14F-4D97-AF65-F5344CB8AC3E}">
        <p14:creationId xmlns:p14="http://schemas.microsoft.com/office/powerpoint/2010/main" val="32246204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A809E-90A4-164F-875E-7E350F568390}"/>
              </a:ext>
            </a:extLst>
          </p:cNvPr>
          <p:cNvSpPr>
            <a:spLocks noGrp="1"/>
          </p:cNvSpPr>
          <p:nvPr>
            <p:ph type="title"/>
          </p:nvPr>
        </p:nvSpPr>
        <p:spPr/>
        <p:txBody>
          <a:bodyPr/>
          <a:lstStyle/>
          <a:p>
            <a:r>
              <a:rPr lang="en-US" dirty="0"/>
              <a:t>Elicitation : Business process modelling</a:t>
            </a:r>
          </a:p>
        </p:txBody>
      </p:sp>
      <p:sp>
        <p:nvSpPr>
          <p:cNvPr id="3" name="Content Placeholder 2">
            <a:extLst>
              <a:ext uri="{FF2B5EF4-FFF2-40B4-BE49-F238E27FC236}">
                <a16:creationId xmlns:a16="http://schemas.microsoft.com/office/drawing/2014/main" id="{4954D10B-ECC0-D74A-865F-D71644FAF6B5}"/>
              </a:ext>
            </a:extLst>
          </p:cNvPr>
          <p:cNvSpPr>
            <a:spLocks noGrp="1"/>
          </p:cNvSpPr>
          <p:nvPr>
            <p:ph idx="1"/>
          </p:nvPr>
        </p:nvSpPr>
        <p:spPr>
          <a:xfrm>
            <a:off x="838200" y="1825625"/>
            <a:ext cx="10515600" cy="1050925"/>
          </a:xfrm>
        </p:spPr>
        <p:txBody>
          <a:bodyPr/>
          <a:lstStyle/>
          <a:p>
            <a:r>
              <a:rPr lang="en-US" dirty="0"/>
              <a:t>Dentist’s appointment system.  Event = Patient requests appointment</a:t>
            </a:r>
          </a:p>
        </p:txBody>
      </p:sp>
      <p:sp>
        <p:nvSpPr>
          <p:cNvPr id="4" name="Oval 3">
            <a:extLst>
              <a:ext uri="{FF2B5EF4-FFF2-40B4-BE49-F238E27FC236}">
                <a16:creationId xmlns:a16="http://schemas.microsoft.com/office/drawing/2014/main" id="{C883581D-F985-944E-9FE8-E8D4A6D84335}"/>
              </a:ext>
            </a:extLst>
          </p:cNvPr>
          <p:cNvSpPr/>
          <p:nvPr/>
        </p:nvSpPr>
        <p:spPr>
          <a:xfrm>
            <a:off x="666750" y="3105150"/>
            <a:ext cx="381000" cy="361950"/>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sp>
        <p:nvSpPr>
          <p:cNvPr id="5" name="Rounded Rectangle 4">
            <a:extLst>
              <a:ext uri="{FF2B5EF4-FFF2-40B4-BE49-F238E27FC236}">
                <a16:creationId xmlns:a16="http://schemas.microsoft.com/office/drawing/2014/main" id="{794391BD-93D3-904D-88DB-4FF532251EC0}"/>
              </a:ext>
            </a:extLst>
          </p:cNvPr>
          <p:cNvSpPr/>
          <p:nvPr/>
        </p:nvSpPr>
        <p:spPr>
          <a:xfrm>
            <a:off x="2171700" y="2876550"/>
            <a:ext cx="1352550" cy="81915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Search for patient</a:t>
            </a:r>
          </a:p>
        </p:txBody>
      </p:sp>
      <p:sp>
        <p:nvSpPr>
          <p:cNvPr id="6" name="Rounded Rectangle 5">
            <a:extLst>
              <a:ext uri="{FF2B5EF4-FFF2-40B4-BE49-F238E27FC236}">
                <a16:creationId xmlns:a16="http://schemas.microsoft.com/office/drawing/2014/main" id="{983A895F-DB3B-1746-9ED6-78B286F01C27}"/>
              </a:ext>
            </a:extLst>
          </p:cNvPr>
          <p:cNvSpPr/>
          <p:nvPr/>
        </p:nvSpPr>
        <p:spPr>
          <a:xfrm>
            <a:off x="5743575" y="2847974"/>
            <a:ext cx="1352550" cy="81915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Register patient</a:t>
            </a:r>
          </a:p>
        </p:txBody>
      </p:sp>
      <p:sp>
        <p:nvSpPr>
          <p:cNvPr id="7" name="Rounded Rectangle 6">
            <a:extLst>
              <a:ext uri="{FF2B5EF4-FFF2-40B4-BE49-F238E27FC236}">
                <a16:creationId xmlns:a16="http://schemas.microsoft.com/office/drawing/2014/main" id="{3EC48298-F44A-174D-BBB9-2754FFFD8841}"/>
              </a:ext>
            </a:extLst>
          </p:cNvPr>
          <p:cNvSpPr/>
          <p:nvPr/>
        </p:nvSpPr>
        <p:spPr>
          <a:xfrm>
            <a:off x="2171700" y="4552950"/>
            <a:ext cx="1562100" cy="81915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Schedule appointment</a:t>
            </a:r>
          </a:p>
        </p:txBody>
      </p:sp>
      <p:sp>
        <p:nvSpPr>
          <p:cNvPr id="8" name="Oval 7">
            <a:extLst>
              <a:ext uri="{FF2B5EF4-FFF2-40B4-BE49-F238E27FC236}">
                <a16:creationId xmlns:a16="http://schemas.microsoft.com/office/drawing/2014/main" id="{33F03458-2A79-6044-83FC-4030922A0236}"/>
              </a:ext>
            </a:extLst>
          </p:cNvPr>
          <p:cNvSpPr/>
          <p:nvPr/>
        </p:nvSpPr>
        <p:spPr>
          <a:xfrm>
            <a:off x="647700" y="4781550"/>
            <a:ext cx="381000" cy="361950"/>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8D3AFE40-FDED-D144-BCD3-C944D0EE6786}"/>
              </a:ext>
            </a:extLst>
          </p:cNvPr>
          <p:cNvCxnSpPr>
            <a:stCxn id="4" idx="6"/>
            <a:endCxn id="5" idx="1"/>
          </p:cNvCxnSpPr>
          <p:nvPr/>
        </p:nvCxnSpPr>
        <p:spPr>
          <a:xfrm>
            <a:off x="1047750" y="3286125"/>
            <a:ext cx="1123950"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2" name="Straight Arrow Connector 11">
            <a:extLst>
              <a:ext uri="{FF2B5EF4-FFF2-40B4-BE49-F238E27FC236}">
                <a16:creationId xmlns:a16="http://schemas.microsoft.com/office/drawing/2014/main" id="{4FFA2A1B-DE3E-6E48-9513-648A285D135B}"/>
              </a:ext>
            </a:extLst>
          </p:cNvPr>
          <p:cNvCxnSpPr>
            <a:stCxn id="5" idx="3"/>
            <a:endCxn id="6" idx="1"/>
          </p:cNvCxnSpPr>
          <p:nvPr/>
        </p:nvCxnSpPr>
        <p:spPr>
          <a:xfrm flipV="1">
            <a:off x="3524250" y="3257549"/>
            <a:ext cx="2219325" cy="28576"/>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4" name="Straight Arrow Connector 13">
            <a:extLst>
              <a:ext uri="{FF2B5EF4-FFF2-40B4-BE49-F238E27FC236}">
                <a16:creationId xmlns:a16="http://schemas.microsoft.com/office/drawing/2014/main" id="{68B4A6B3-4E95-8246-9C5B-753E0AB104AB}"/>
              </a:ext>
            </a:extLst>
          </p:cNvPr>
          <p:cNvCxnSpPr>
            <a:cxnSpLocks/>
            <a:stCxn id="6" idx="2"/>
            <a:endCxn id="7" idx="3"/>
          </p:cNvCxnSpPr>
          <p:nvPr/>
        </p:nvCxnSpPr>
        <p:spPr>
          <a:xfrm flipH="1">
            <a:off x="3733800" y="3667124"/>
            <a:ext cx="2686050" cy="1295401"/>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6" name="Straight Arrow Connector 15">
            <a:extLst>
              <a:ext uri="{FF2B5EF4-FFF2-40B4-BE49-F238E27FC236}">
                <a16:creationId xmlns:a16="http://schemas.microsoft.com/office/drawing/2014/main" id="{94AB3312-5512-A84F-A68C-5AE4FFE01ACB}"/>
              </a:ext>
            </a:extLst>
          </p:cNvPr>
          <p:cNvCxnSpPr>
            <a:stCxn id="7" idx="1"/>
            <a:endCxn id="8" idx="6"/>
          </p:cNvCxnSpPr>
          <p:nvPr/>
        </p:nvCxnSpPr>
        <p:spPr>
          <a:xfrm flipH="1">
            <a:off x="1028700" y="4962525"/>
            <a:ext cx="1143000" cy="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19" name="TextBox 18">
            <a:extLst>
              <a:ext uri="{FF2B5EF4-FFF2-40B4-BE49-F238E27FC236}">
                <a16:creationId xmlns:a16="http://schemas.microsoft.com/office/drawing/2014/main" id="{3C926323-FB9E-0E4B-910F-1D77066D3754}"/>
              </a:ext>
            </a:extLst>
          </p:cNvPr>
          <p:cNvSpPr txBox="1"/>
          <p:nvPr/>
        </p:nvSpPr>
        <p:spPr>
          <a:xfrm>
            <a:off x="3643311" y="2717839"/>
            <a:ext cx="2009776" cy="369332"/>
          </a:xfrm>
          <a:prstGeom prst="rect">
            <a:avLst/>
          </a:prstGeom>
          <a:noFill/>
        </p:spPr>
        <p:txBody>
          <a:bodyPr wrap="square" rtlCol="0">
            <a:spAutoFit/>
          </a:bodyPr>
          <a:lstStyle/>
          <a:p>
            <a:r>
              <a:rPr lang="en-US" dirty="0">
                <a:solidFill>
                  <a:schemeClr val="accent4"/>
                </a:solidFill>
              </a:rPr>
              <a:t>Patient not found</a:t>
            </a:r>
          </a:p>
        </p:txBody>
      </p:sp>
      <p:sp>
        <p:nvSpPr>
          <p:cNvPr id="25" name="TextBox 24">
            <a:extLst>
              <a:ext uri="{FF2B5EF4-FFF2-40B4-BE49-F238E27FC236}">
                <a16:creationId xmlns:a16="http://schemas.microsoft.com/office/drawing/2014/main" id="{20D06B5D-C3FA-AC42-B587-4330EE855315}"/>
              </a:ext>
            </a:extLst>
          </p:cNvPr>
          <p:cNvSpPr txBox="1"/>
          <p:nvPr/>
        </p:nvSpPr>
        <p:spPr>
          <a:xfrm>
            <a:off x="590548" y="3889414"/>
            <a:ext cx="2009776" cy="369332"/>
          </a:xfrm>
          <a:prstGeom prst="rect">
            <a:avLst/>
          </a:prstGeom>
          <a:noFill/>
        </p:spPr>
        <p:txBody>
          <a:bodyPr wrap="square" rtlCol="0">
            <a:spAutoFit/>
          </a:bodyPr>
          <a:lstStyle/>
          <a:p>
            <a:r>
              <a:rPr lang="en-US" dirty="0">
                <a:solidFill>
                  <a:schemeClr val="accent4"/>
                </a:solidFill>
              </a:rPr>
              <a:t>Patient found</a:t>
            </a:r>
          </a:p>
        </p:txBody>
      </p:sp>
      <p:cxnSp>
        <p:nvCxnSpPr>
          <p:cNvPr id="27" name="Straight Arrow Connector 26">
            <a:extLst>
              <a:ext uri="{FF2B5EF4-FFF2-40B4-BE49-F238E27FC236}">
                <a16:creationId xmlns:a16="http://schemas.microsoft.com/office/drawing/2014/main" id="{01329A91-28DD-154B-8D3F-42EF7BFE7FC3}"/>
              </a:ext>
            </a:extLst>
          </p:cNvPr>
          <p:cNvCxnSpPr>
            <a:stCxn id="5" idx="2"/>
          </p:cNvCxnSpPr>
          <p:nvPr/>
        </p:nvCxnSpPr>
        <p:spPr>
          <a:xfrm>
            <a:off x="2847975" y="3695700"/>
            <a:ext cx="0" cy="857250"/>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
        <p:nvSpPr>
          <p:cNvPr id="28" name="Rounded Rectangular Callout 27">
            <a:extLst>
              <a:ext uri="{FF2B5EF4-FFF2-40B4-BE49-F238E27FC236}">
                <a16:creationId xmlns:a16="http://schemas.microsoft.com/office/drawing/2014/main" id="{7226AC8A-10EB-994D-832A-4CCFCFFAED63}"/>
              </a:ext>
            </a:extLst>
          </p:cNvPr>
          <p:cNvSpPr/>
          <p:nvPr/>
        </p:nvSpPr>
        <p:spPr>
          <a:xfrm>
            <a:off x="7962900" y="2847974"/>
            <a:ext cx="3867150" cy="3111461"/>
          </a:xfrm>
          <a:prstGeom prst="wedgeRoundRectCallout">
            <a:avLst>
              <a:gd name="adj1" fmla="val -71080"/>
              <a:gd name="adj2" fmla="val -4847"/>
              <a:gd name="adj3" fmla="val 16667"/>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a:t>Yields 4 requirements</a:t>
            </a:r>
          </a:p>
          <a:p>
            <a:pPr marL="342900" indent="-342900" algn="ctr">
              <a:buFont typeface="+mj-lt"/>
              <a:buAutoNum type="arabicPeriod"/>
            </a:pPr>
            <a:r>
              <a:rPr lang="en-US" dirty="0"/>
              <a:t>Book patient appointment</a:t>
            </a:r>
          </a:p>
          <a:p>
            <a:pPr marL="342900" indent="-342900" algn="ctr">
              <a:buFont typeface="+mj-lt"/>
              <a:buAutoNum type="arabicPeriod"/>
            </a:pPr>
            <a:r>
              <a:rPr lang="en-US" dirty="0"/>
              <a:t>Search for Patient</a:t>
            </a:r>
          </a:p>
          <a:p>
            <a:pPr marL="342900" indent="-342900" algn="ctr">
              <a:buFont typeface="+mj-lt"/>
              <a:buAutoNum type="arabicPeriod"/>
            </a:pPr>
            <a:r>
              <a:rPr lang="en-US" dirty="0"/>
              <a:t>Register Patient</a:t>
            </a:r>
          </a:p>
          <a:p>
            <a:pPr marL="342900" indent="-342900" algn="ctr">
              <a:buFont typeface="+mj-lt"/>
              <a:buAutoNum type="arabicPeriod"/>
            </a:pPr>
            <a:r>
              <a:rPr lang="en-US" dirty="0"/>
              <a:t>Schedule appointment</a:t>
            </a:r>
          </a:p>
        </p:txBody>
      </p:sp>
    </p:spTree>
    <p:extLst>
      <p:ext uri="{BB962C8B-B14F-4D97-AF65-F5344CB8AC3E}">
        <p14:creationId xmlns:p14="http://schemas.microsoft.com/office/powerpoint/2010/main" val="26273402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433918-C33D-3A43-8A64-42DE021660FD}"/>
              </a:ext>
            </a:extLst>
          </p:cNvPr>
          <p:cNvSpPr>
            <a:spLocks noGrp="1"/>
          </p:cNvSpPr>
          <p:nvPr>
            <p:ph type="title"/>
          </p:nvPr>
        </p:nvSpPr>
        <p:spPr/>
        <p:txBody>
          <a:bodyPr/>
          <a:lstStyle/>
          <a:p>
            <a:r>
              <a:rPr lang="en-US" dirty="0"/>
              <a:t>Requirements management</a:t>
            </a:r>
          </a:p>
        </p:txBody>
      </p:sp>
      <p:sp>
        <p:nvSpPr>
          <p:cNvPr id="5" name="Content Placeholder 4">
            <a:extLst>
              <a:ext uri="{FF2B5EF4-FFF2-40B4-BE49-F238E27FC236}">
                <a16:creationId xmlns:a16="http://schemas.microsoft.com/office/drawing/2014/main" id="{3A93DD85-BF73-714E-98E6-3B0125F7BE99}"/>
              </a:ext>
            </a:extLst>
          </p:cNvPr>
          <p:cNvSpPr>
            <a:spLocks noGrp="1"/>
          </p:cNvSpPr>
          <p:nvPr>
            <p:ph idx="1"/>
          </p:nvPr>
        </p:nvSpPr>
        <p:spPr/>
        <p:txBody>
          <a:bodyPr/>
          <a:lstStyle/>
          <a:p>
            <a:r>
              <a:rPr lang="en-US" dirty="0"/>
              <a:t>Business managers and users will happily:</a:t>
            </a:r>
          </a:p>
          <a:p>
            <a:pPr lvl="1"/>
            <a:r>
              <a:rPr lang="en-US" dirty="0"/>
              <a:t>Ask for every possible requirement they can think of</a:t>
            </a:r>
          </a:p>
          <a:p>
            <a:pPr lvl="1"/>
            <a:r>
              <a:rPr lang="en-US" dirty="0"/>
              <a:t>Change their requirements as and when they see fit</a:t>
            </a:r>
          </a:p>
          <a:p>
            <a:r>
              <a:rPr lang="en-US" dirty="0"/>
              <a:t>They do not consider cost, time, effort or your sanity..</a:t>
            </a:r>
          </a:p>
          <a:p>
            <a:r>
              <a:rPr lang="en-US" dirty="0"/>
              <a:t>Unless managed this can sink your project</a:t>
            </a:r>
          </a:p>
          <a:p>
            <a:pPr lvl="1"/>
            <a:r>
              <a:rPr lang="en-US" dirty="0"/>
              <a:t>Ensure requirements can be traced back to business objectives</a:t>
            </a:r>
          </a:p>
          <a:p>
            <a:pPr lvl="1"/>
            <a:r>
              <a:rPr lang="en-US" dirty="0"/>
              <a:t>Employ prioritization, staged delivery, cost estimation and change control</a:t>
            </a:r>
          </a:p>
        </p:txBody>
      </p:sp>
    </p:spTree>
    <p:extLst>
      <p:ext uri="{BB962C8B-B14F-4D97-AF65-F5344CB8AC3E}">
        <p14:creationId xmlns:p14="http://schemas.microsoft.com/office/powerpoint/2010/main" val="39926152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BCC29-7F57-0444-A4FA-20AAF8331D9A}"/>
              </a:ext>
            </a:extLst>
          </p:cNvPr>
          <p:cNvSpPr>
            <a:spLocks noGrp="1"/>
          </p:cNvSpPr>
          <p:nvPr>
            <p:ph type="title"/>
          </p:nvPr>
        </p:nvSpPr>
        <p:spPr/>
        <p:txBody>
          <a:bodyPr/>
          <a:lstStyle/>
          <a:p>
            <a:r>
              <a:rPr lang="en-US" dirty="0"/>
              <a:t>Expressing requirements priorities</a:t>
            </a:r>
          </a:p>
        </p:txBody>
      </p:sp>
      <p:sp>
        <p:nvSpPr>
          <p:cNvPr id="3" name="Content Placeholder 2">
            <a:extLst>
              <a:ext uri="{FF2B5EF4-FFF2-40B4-BE49-F238E27FC236}">
                <a16:creationId xmlns:a16="http://schemas.microsoft.com/office/drawing/2014/main" id="{28BDB5AA-8BD1-5C4D-8EFF-2F7F12930E6A}"/>
              </a:ext>
            </a:extLst>
          </p:cNvPr>
          <p:cNvSpPr>
            <a:spLocks noGrp="1"/>
          </p:cNvSpPr>
          <p:nvPr>
            <p:ph idx="1"/>
          </p:nvPr>
        </p:nvSpPr>
        <p:spPr/>
        <p:txBody>
          <a:bodyPr/>
          <a:lstStyle/>
          <a:p>
            <a:r>
              <a:rPr lang="en-US" dirty="0"/>
              <a:t>Use a simple numeric scale </a:t>
            </a:r>
          </a:p>
          <a:p>
            <a:r>
              <a:rPr lang="en-US" dirty="0" err="1">
                <a:solidFill>
                  <a:schemeClr val="accent4"/>
                </a:solidFill>
              </a:rPr>
              <a:t>MoSCoW</a:t>
            </a:r>
            <a:r>
              <a:rPr lang="en-US" dirty="0"/>
              <a:t> is sometimes seen in literature</a:t>
            </a:r>
          </a:p>
          <a:p>
            <a:pPr lvl="1"/>
            <a:r>
              <a:rPr lang="en-US" dirty="0">
                <a:solidFill>
                  <a:schemeClr val="accent4"/>
                </a:solidFill>
              </a:rPr>
              <a:t>Must</a:t>
            </a:r>
            <a:r>
              <a:rPr lang="en-US" dirty="0"/>
              <a:t> be included in current delivery</a:t>
            </a:r>
          </a:p>
          <a:p>
            <a:pPr lvl="1"/>
            <a:r>
              <a:rPr lang="en-US" dirty="0">
                <a:solidFill>
                  <a:schemeClr val="accent4"/>
                </a:solidFill>
              </a:rPr>
              <a:t>Should</a:t>
            </a:r>
            <a:r>
              <a:rPr lang="en-US" dirty="0"/>
              <a:t> be included, but not necessarily in current delivery</a:t>
            </a:r>
          </a:p>
          <a:p>
            <a:pPr lvl="1"/>
            <a:r>
              <a:rPr lang="en-US" dirty="0">
                <a:solidFill>
                  <a:schemeClr val="accent4"/>
                </a:solidFill>
              </a:rPr>
              <a:t>Could</a:t>
            </a:r>
            <a:r>
              <a:rPr lang="en-US" dirty="0"/>
              <a:t> – would be nice</a:t>
            </a:r>
          </a:p>
          <a:p>
            <a:pPr lvl="1"/>
            <a:r>
              <a:rPr lang="en-US" dirty="0">
                <a:solidFill>
                  <a:schemeClr val="accent4"/>
                </a:solidFill>
              </a:rPr>
              <a:t>Won’t</a:t>
            </a:r>
            <a:r>
              <a:rPr lang="en-US" dirty="0"/>
              <a:t> – at least in current delivery</a:t>
            </a:r>
          </a:p>
          <a:p>
            <a:r>
              <a:rPr lang="en-US" dirty="0"/>
              <a:t>Delivery could be a 2 week window (sprint)</a:t>
            </a:r>
          </a:p>
        </p:txBody>
      </p:sp>
    </p:spTree>
    <p:extLst>
      <p:ext uri="{BB962C8B-B14F-4D97-AF65-F5344CB8AC3E}">
        <p14:creationId xmlns:p14="http://schemas.microsoft.com/office/powerpoint/2010/main" val="36080725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5539D-C7AD-6746-AE0E-9EB7CCEF63AF}"/>
              </a:ext>
            </a:extLst>
          </p:cNvPr>
          <p:cNvSpPr>
            <a:spLocks noGrp="1"/>
          </p:cNvSpPr>
          <p:nvPr>
            <p:ph type="title"/>
          </p:nvPr>
        </p:nvSpPr>
        <p:spPr/>
        <p:txBody>
          <a:bodyPr/>
          <a:lstStyle/>
          <a:p>
            <a:r>
              <a:rPr lang="en-US" dirty="0"/>
              <a:t>Recording information</a:t>
            </a:r>
          </a:p>
        </p:txBody>
      </p:sp>
      <p:sp>
        <p:nvSpPr>
          <p:cNvPr id="3" name="Content Placeholder 2">
            <a:extLst>
              <a:ext uri="{FF2B5EF4-FFF2-40B4-BE49-F238E27FC236}">
                <a16:creationId xmlns:a16="http://schemas.microsoft.com/office/drawing/2014/main" id="{C59BA9EE-149B-A047-AC19-ED9DC469F2FE}"/>
              </a:ext>
            </a:extLst>
          </p:cNvPr>
          <p:cNvSpPr>
            <a:spLocks noGrp="1"/>
          </p:cNvSpPr>
          <p:nvPr>
            <p:ph idx="1"/>
          </p:nvPr>
        </p:nvSpPr>
        <p:spPr/>
        <p:txBody>
          <a:bodyPr/>
          <a:lstStyle/>
          <a:p>
            <a:r>
              <a:rPr lang="en-US" dirty="0"/>
              <a:t>So you have gathered those requirements</a:t>
            </a:r>
          </a:p>
          <a:p>
            <a:pPr lvl="1"/>
            <a:r>
              <a:rPr lang="en-US" dirty="0"/>
              <a:t>How did you record them?</a:t>
            </a:r>
          </a:p>
          <a:p>
            <a:r>
              <a:rPr lang="en-US" dirty="0"/>
              <a:t>Need a mixture of diagrams, data and text</a:t>
            </a:r>
          </a:p>
          <a:p>
            <a:r>
              <a:rPr lang="en-US" dirty="0"/>
              <a:t>You need a model</a:t>
            </a:r>
          </a:p>
          <a:p>
            <a:r>
              <a:rPr lang="en-US" dirty="0"/>
              <a:t>Models describe systems efficiently and elegantly</a:t>
            </a:r>
          </a:p>
          <a:p>
            <a:r>
              <a:rPr lang="en-US" dirty="0"/>
              <a:t>A picture speaks a thousand words!</a:t>
            </a:r>
          </a:p>
        </p:txBody>
      </p:sp>
    </p:spTree>
    <p:extLst>
      <p:ext uri="{BB962C8B-B14F-4D97-AF65-F5344CB8AC3E}">
        <p14:creationId xmlns:p14="http://schemas.microsoft.com/office/powerpoint/2010/main" val="3945022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72E5856-7634-5C40-96FB-6D4F1DEF8C2C}"/>
              </a:ext>
            </a:extLst>
          </p:cNvPr>
          <p:cNvPicPr>
            <a:picLocks noChangeAspect="1"/>
          </p:cNvPicPr>
          <p:nvPr/>
        </p:nvPicPr>
        <p:blipFill>
          <a:blip r:embed="rId3"/>
          <a:stretch>
            <a:fillRect/>
          </a:stretch>
        </p:blipFill>
        <p:spPr>
          <a:xfrm>
            <a:off x="1073150" y="1524000"/>
            <a:ext cx="10045700" cy="3810000"/>
          </a:xfrm>
          <a:prstGeom prst="rect">
            <a:avLst/>
          </a:prstGeom>
        </p:spPr>
      </p:pic>
    </p:spTree>
    <p:extLst>
      <p:ext uri="{BB962C8B-B14F-4D97-AF65-F5344CB8AC3E}">
        <p14:creationId xmlns:p14="http://schemas.microsoft.com/office/powerpoint/2010/main" val="15451965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B02DC-C1B5-C24F-9DE2-CF051A780894}"/>
              </a:ext>
            </a:extLst>
          </p:cNvPr>
          <p:cNvSpPr>
            <a:spLocks noGrp="1"/>
          </p:cNvSpPr>
          <p:nvPr>
            <p:ph type="title"/>
          </p:nvPr>
        </p:nvSpPr>
        <p:spPr/>
        <p:txBody>
          <a:bodyPr/>
          <a:lstStyle/>
          <a:p>
            <a:r>
              <a:rPr lang="en-US" dirty="0"/>
              <a:t>Requirements</a:t>
            </a:r>
          </a:p>
        </p:txBody>
      </p:sp>
      <p:sp>
        <p:nvSpPr>
          <p:cNvPr id="3" name="Content Placeholder 2">
            <a:extLst>
              <a:ext uri="{FF2B5EF4-FFF2-40B4-BE49-F238E27FC236}">
                <a16:creationId xmlns:a16="http://schemas.microsoft.com/office/drawing/2014/main" id="{FD2AF948-8A3E-124D-8B1B-0842C6DE776A}"/>
              </a:ext>
            </a:extLst>
          </p:cNvPr>
          <p:cNvSpPr>
            <a:spLocks noGrp="1"/>
          </p:cNvSpPr>
          <p:nvPr>
            <p:ph idx="1"/>
          </p:nvPr>
        </p:nvSpPr>
        <p:spPr/>
        <p:txBody>
          <a:bodyPr/>
          <a:lstStyle/>
          <a:p>
            <a:r>
              <a:rPr lang="en-US" dirty="0"/>
              <a:t>Think about what you know about the activities or the tasks being carried out</a:t>
            </a:r>
          </a:p>
          <a:p>
            <a:pPr lvl="1"/>
            <a:r>
              <a:rPr lang="en-US" dirty="0"/>
              <a:t>This is part of requirements modelling</a:t>
            </a:r>
          </a:p>
          <a:p>
            <a:r>
              <a:rPr lang="en-US" dirty="0"/>
              <a:t>Think about what you know about the essential elements of the requirements</a:t>
            </a:r>
          </a:p>
          <a:p>
            <a:pPr lvl="1"/>
            <a:r>
              <a:rPr lang="en-US" dirty="0"/>
              <a:t>This goes into the requirements model</a:t>
            </a:r>
          </a:p>
        </p:txBody>
      </p:sp>
    </p:spTree>
    <p:extLst>
      <p:ext uri="{BB962C8B-B14F-4D97-AF65-F5344CB8AC3E}">
        <p14:creationId xmlns:p14="http://schemas.microsoft.com/office/powerpoint/2010/main" val="19253347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1B48D-EEDB-4E41-964D-B2D5D343B284}"/>
              </a:ext>
            </a:extLst>
          </p:cNvPr>
          <p:cNvSpPr>
            <a:spLocks noGrp="1"/>
          </p:cNvSpPr>
          <p:nvPr>
            <p:ph type="title"/>
          </p:nvPr>
        </p:nvSpPr>
        <p:spPr/>
        <p:txBody>
          <a:bodyPr/>
          <a:lstStyle/>
          <a:p>
            <a:r>
              <a:rPr lang="en-US" dirty="0"/>
              <a:t>Requirements -&gt; Analysis</a:t>
            </a:r>
          </a:p>
        </p:txBody>
      </p:sp>
      <p:sp>
        <p:nvSpPr>
          <p:cNvPr id="3" name="Content Placeholder 2">
            <a:extLst>
              <a:ext uri="{FF2B5EF4-FFF2-40B4-BE49-F238E27FC236}">
                <a16:creationId xmlns:a16="http://schemas.microsoft.com/office/drawing/2014/main" id="{26E45468-497B-784B-8CED-9B5671095757}"/>
              </a:ext>
            </a:extLst>
          </p:cNvPr>
          <p:cNvSpPr>
            <a:spLocks noGrp="1"/>
          </p:cNvSpPr>
          <p:nvPr>
            <p:ph idx="1"/>
          </p:nvPr>
        </p:nvSpPr>
        <p:spPr/>
        <p:txBody>
          <a:bodyPr/>
          <a:lstStyle/>
          <a:p>
            <a:r>
              <a:rPr lang="en-US" dirty="0"/>
              <a:t>Analysis activities use the documents output from the requirements gathering</a:t>
            </a:r>
          </a:p>
          <a:p>
            <a:r>
              <a:rPr lang="en-US" dirty="0"/>
              <a:t>Identify what the system must do</a:t>
            </a:r>
          </a:p>
          <a:p>
            <a:r>
              <a:rPr lang="en-US" dirty="0"/>
              <a:t>An analyst seeks to understand the </a:t>
            </a:r>
            <a:r>
              <a:rPr lang="en-US" dirty="0" err="1"/>
              <a:t>organisation</a:t>
            </a:r>
            <a:r>
              <a:rPr lang="en-US" dirty="0"/>
              <a:t>, requirements and objectives</a:t>
            </a:r>
          </a:p>
          <a:p>
            <a:r>
              <a:rPr lang="en-US" dirty="0"/>
              <a:t>Designer will seek to specify a system that fits with </a:t>
            </a:r>
            <a:r>
              <a:rPr lang="en-US" dirty="0" err="1"/>
              <a:t>organisation</a:t>
            </a:r>
            <a:r>
              <a:rPr lang="en-US" dirty="0"/>
              <a:t>, provides requirements effectively and assists in meeting objectives</a:t>
            </a:r>
          </a:p>
        </p:txBody>
      </p:sp>
    </p:spTree>
    <p:extLst>
      <p:ext uri="{BB962C8B-B14F-4D97-AF65-F5344CB8AC3E}">
        <p14:creationId xmlns:p14="http://schemas.microsoft.com/office/powerpoint/2010/main" val="35736265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C4DD8-AC44-CA47-866F-69B8B2F13EA2}"/>
              </a:ext>
            </a:extLst>
          </p:cNvPr>
          <p:cNvSpPr>
            <a:spLocks noGrp="1"/>
          </p:cNvSpPr>
          <p:nvPr>
            <p:ph type="title"/>
          </p:nvPr>
        </p:nvSpPr>
        <p:spPr/>
        <p:txBody>
          <a:bodyPr/>
          <a:lstStyle/>
          <a:p>
            <a:r>
              <a:rPr lang="en-US" dirty="0"/>
              <a:t>Purpose of analysis</a:t>
            </a:r>
          </a:p>
        </p:txBody>
      </p:sp>
      <p:sp>
        <p:nvSpPr>
          <p:cNvPr id="3" name="Content Placeholder 2">
            <a:extLst>
              <a:ext uri="{FF2B5EF4-FFF2-40B4-BE49-F238E27FC236}">
                <a16:creationId xmlns:a16="http://schemas.microsoft.com/office/drawing/2014/main" id="{D2E5C249-C570-E448-905C-C021B1FBA30A}"/>
              </a:ext>
            </a:extLst>
          </p:cNvPr>
          <p:cNvSpPr>
            <a:spLocks noGrp="1"/>
          </p:cNvSpPr>
          <p:nvPr>
            <p:ph idx="1"/>
          </p:nvPr>
        </p:nvSpPr>
        <p:spPr/>
        <p:txBody>
          <a:bodyPr/>
          <a:lstStyle/>
          <a:p>
            <a:r>
              <a:rPr lang="en-US" dirty="0"/>
              <a:t>Analysis aims to identify </a:t>
            </a:r>
          </a:p>
          <a:p>
            <a:pPr lvl="1"/>
            <a:r>
              <a:rPr lang="en-US" dirty="0"/>
              <a:t>A </a:t>
            </a:r>
            <a:r>
              <a:rPr lang="en-US" dirty="0">
                <a:solidFill>
                  <a:schemeClr val="accent4"/>
                </a:solidFill>
              </a:rPr>
              <a:t>software structure </a:t>
            </a:r>
            <a:r>
              <a:rPr lang="en-US" dirty="0"/>
              <a:t>that can meet the requirements</a:t>
            </a:r>
          </a:p>
          <a:p>
            <a:pPr lvl="1"/>
            <a:r>
              <a:rPr lang="en-US" dirty="0">
                <a:solidFill>
                  <a:schemeClr val="accent4"/>
                </a:solidFill>
              </a:rPr>
              <a:t>Common elements </a:t>
            </a:r>
            <a:r>
              <a:rPr lang="en-US" dirty="0"/>
              <a:t>among the requirements that need only be defined once</a:t>
            </a:r>
          </a:p>
          <a:p>
            <a:pPr lvl="1"/>
            <a:r>
              <a:rPr lang="en-US" dirty="0"/>
              <a:t>Pre-existing elements that can be </a:t>
            </a:r>
            <a:r>
              <a:rPr lang="en-US" dirty="0">
                <a:solidFill>
                  <a:schemeClr val="accent4"/>
                </a:solidFill>
              </a:rPr>
              <a:t>reused</a:t>
            </a:r>
          </a:p>
          <a:p>
            <a:pPr lvl="1"/>
            <a:r>
              <a:rPr lang="en-US" dirty="0"/>
              <a:t>The </a:t>
            </a:r>
            <a:r>
              <a:rPr lang="en-US" dirty="0">
                <a:solidFill>
                  <a:schemeClr val="accent4"/>
                </a:solidFill>
              </a:rPr>
              <a:t>interaction</a:t>
            </a:r>
            <a:r>
              <a:rPr lang="en-US" dirty="0"/>
              <a:t> between different requirements</a:t>
            </a:r>
          </a:p>
        </p:txBody>
      </p:sp>
    </p:spTree>
    <p:extLst>
      <p:ext uri="{BB962C8B-B14F-4D97-AF65-F5344CB8AC3E}">
        <p14:creationId xmlns:p14="http://schemas.microsoft.com/office/powerpoint/2010/main" val="20220141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7DB7E-E6A7-F244-9327-05342130FF99}"/>
              </a:ext>
            </a:extLst>
          </p:cNvPr>
          <p:cNvSpPr>
            <a:spLocks noGrp="1"/>
          </p:cNvSpPr>
          <p:nvPr>
            <p:ph type="title"/>
          </p:nvPr>
        </p:nvSpPr>
        <p:spPr/>
        <p:txBody>
          <a:bodyPr/>
          <a:lstStyle/>
          <a:p>
            <a:r>
              <a:rPr lang="en-US" dirty="0"/>
              <a:t>Analysis &amp; Design</a:t>
            </a:r>
          </a:p>
        </p:txBody>
      </p:sp>
      <p:sp>
        <p:nvSpPr>
          <p:cNvPr id="3" name="Content Placeholder 2">
            <a:extLst>
              <a:ext uri="{FF2B5EF4-FFF2-40B4-BE49-F238E27FC236}">
                <a16:creationId xmlns:a16="http://schemas.microsoft.com/office/drawing/2014/main" id="{CE187091-9B26-0E4B-81AB-60FEE41D92CF}"/>
              </a:ext>
            </a:extLst>
          </p:cNvPr>
          <p:cNvSpPr>
            <a:spLocks noGrp="1"/>
          </p:cNvSpPr>
          <p:nvPr>
            <p:ph idx="1"/>
          </p:nvPr>
        </p:nvSpPr>
        <p:spPr>
          <a:xfrm>
            <a:off x="838200" y="1552576"/>
            <a:ext cx="10515600" cy="4351338"/>
          </a:xfrm>
        </p:spPr>
        <p:txBody>
          <a:bodyPr/>
          <a:lstStyle/>
          <a:p>
            <a:r>
              <a:rPr lang="en-US" dirty="0">
                <a:solidFill>
                  <a:schemeClr val="accent4"/>
                </a:solidFill>
              </a:rPr>
              <a:t>Design</a:t>
            </a:r>
          </a:p>
          <a:p>
            <a:r>
              <a:rPr lang="en-US" dirty="0"/>
              <a:t>Develop an </a:t>
            </a:r>
            <a:r>
              <a:rPr lang="en-US" dirty="0">
                <a:solidFill>
                  <a:schemeClr val="accent4"/>
                </a:solidFill>
              </a:rPr>
              <a:t>architectural</a:t>
            </a:r>
            <a:r>
              <a:rPr lang="en-US" dirty="0"/>
              <a:t> structure for software components, DB, user interface</a:t>
            </a:r>
          </a:p>
          <a:p>
            <a:r>
              <a:rPr lang="en-US" dirty="0">
                <a:solidFill>
                  <a:schemeClr val="accent4"/>
                </a:solidFill>
              </a:rPr>
              <a:t>Low level design </a:t>
            </a:r>
            <a:r>
              <a:rPr lang="en-US" dirty="0"/>
              <a:t>– develop detailed tables, classes, methods and structures</a:t>
            </a:r>
          </a:p>
          <a:p>
            <a:r>
              <a:rPr lang="en-US" dirty="0">
                <a:solidFill>
                  <a:schemeClr val="accent4"/>
                </a:solidFill>
              </a:rPr>
              <a:t>Storyboards</a:t>
            </a:r>
            <a:r>
              <a:rPr lang="en-US" dirty="0"/>
              <a:t> are part of this</a:t>
            </a:r>
          </a:p>
          <a:p>
            <a:pPr lvl="1"/>
            <a:r>
              <a:rPr lang="en-US" dirty="0"/>
              <a:t>Design for each aspect of user interface</a:t>
            </a:r>
          </a:p>
          <a:p>
            <a:pPr lvl="1"/>
            <a:r>
              <a:rPr lang="en-US" dirty="0"/>
              <a:t>Each dialog or goal</a:t>
            </a:r>
          </a:p>
        </p:txBody>
      </p:sp>
    </p:spTree>
    <p:extLst>
      <p:ext uri="{BB962C8B-B14F-4D97-AF65-F5344CB8AC3E}">
        <p14:creationId xmlns:p14="http://schemas.microsoft.com/office/powerpoint/2010/main" val="3860059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ABEFF-ED23-3543-B09E-51A5A5B844A2}"/>
              </a:ext>
            </a:extLst>
          </p:cNvPr>
          <p:cNvSpPr>
            <a:spLocks noGrp="1"/>
          </p:cNvSpPr>
          <p:nvPr>
            <p:ph type="title"/>
          </p:nvPr>
        </p:nvSpPr>
        <p:spPr/>
        <p:txBody>
          <a:bodyPr/>
          <a:lstStyle/>
          <a:p>
            <a:r>
              <a:rPr lang="en-US" dirty="0"/>
              <a:t>Requirements Analysis</a:t>
            </a:r>
          </a:p>
        </p:txBody>
      </p:sp>
      <p:sp>
        <p:nvSpPr>
          <p:cNvPr id="3" name="Content Placeholder 2">
            <a:extLst>
              <a:ext uri="{FF2B5EF4-FFF2-40B4-BE49-F238E27FC236}">
                <a16:creationId xmlns:a16="http://schemas.microsoft.com/office/drawing/2014/main" id="{4A2F426C-8A63-284B-9A02-3BE8D61F4E02}"/>
              </a:ext>
            </a:extLst>
          </p:cNvPr>
          <p:cNvSpPr>
            <a:spLocks noGrp="1"/>
          </p:cNvSpPr>
          <p:nvPr>
            <p:ph idx="1"/>
          </p:nvPr>
        </p:nvSpPr>
        <p:spPr/>
        <p:txBody>
          <a:bodyPr/>
          <a:lstStyle/>
          <a:p>
            <a:r>
              <a:rPr lang="en-US" dirty="0"/>
              <a:t>Identifying what a system </a:t>
            </a:r>
            <a:r>
              <a:rPr lang="en-US" dirty="0">
                <a:solidFill>
                  <a:schemeClr val="accent4"/>
                </a:solidFill>
              </a:rPr>
              <a:t>should</a:t>
            </a:r>
            <a:r>
              <a:rPr lang="en-US" dirty="0"/>
              <a:t> do is first step</a:t>
            </a:r>
          </a:p>
          <a:p>
            <a:r>
              <a:rPr lang="en-US" dirty="0"/>
              <a:t>How do you do that?</a:t>
            </a:r>
          </a:p>
          <a:p>
            <a:r>
              <a:rPr lang="en-US" dirty="0"/>
              <a:t>Last week you practiced pulling out functional requirements</a:t>
            </a:r>
          </a:p>
          <a:p>
            <a:pPr lvl="1"/>
            <a:r>
              <a:rPr lang="en-US" dirty="0"/>
              <a:t>Bought together into a project vision</a:t>
            </a:r>
          </a:p>
          <a:p>
            <a:r>
              <a:rPr lang="en-US" dirty="0"/>
              <a:t>Requirements gathering uses different sources for information</a:t>
            </a:r>
          </a:p>
          <a:p>
            <a:pPr lvl="1"/>
            <a:r>
              <a:rPr lang="en-US" dirty="0"/>
              <a:t>Existing system</a:t>
            </a:r>
          </a:p>
          <a:p>
            <a:pPr lvl="1"/>
            <a:r>
              <a:rPr lang="en-US" dirty="0"/>
              <a:t>Documentation</a:t>
            </a:r>
          </a:p>
          <a:p>
            <a:pPr lvl="1"/>
            <a:r>
              <a:rPr lang="en-US" dirty="0"/>
              <a:t>Information from key users – interviews, observations</a:t>
            </a:r>
          </a:p>
        </p:txBody>
      </p:sp>
      <p:sp>
        <p:nvSpPr>
          <p:cNvPr id="4" name="Rectangular Callout 3">
            <a:extLst>
              <a:ext uri="{FF2B5EF4-FFF2-40B4-BE49-F238E27FC236}">
                <a16:creationId xmlns:a16="http://schemas.microsoft.com/office/drawing/2014/main" id="{BBF82243-AEE1-EA44-A8B2-127643E95DA3}"/>
              </a:ext>
            </a:extLst>
          </p:cNvPr>
          <p:cNvSpPr/>
          <p:nvPr/>
        </p:nvSpPr>
        <p:spPr>
          <a:xfrm>
            <a:off x="9670473" y="484909"/>
            <a:ext cx="2064327" cy="1039091"/>
          </a:xfrm>
          <a:prstGeom prst="wedgeRectCallout">
            <a:avLst>
              <a:gd name="adj1" fmla="val -74967"/>
              <a:gd name="adj2" fmla="val 111321"/>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Also need to know what it should NOT do</a:t>
            </a:r>
          </a:p>
        </p:txBody>
      </p:sp>
      <p:sp>
        <p:nvSpPr>
          <p:cNvPr id="5" name="Rectangular Callout 4">
            <a:extLst>
              <a:ext uri="{FF2B5EF4-FFF2-40B4-BE49-F238E27FC236}">
                <a16:creationId xmlns:a16="http://schemas.microsoft.com/office/drawing/2014/main" id="{F5C16CB3-E6DC-BA42-BCDE-54B2F2D462E2}"/>
              </a:ext>
            </a:extLst>
          </p:cNvPr>
          <p:cNvSpPr/>
          <p:nvPr/>
        </p:nvSpPr>
        <p:spPr>
          <a:xfrm>
            <a:off x="9822873" y="5272809"/>
            <a:ext cx="2064327" cy="1039091"/>
          </a:xfrm>
          <a:prstGeom prst="wedgeRectCallout">
            <a:avLst>
              <a:gd name="adj1" fmla="val -96444"/>
              <a:gd name="adj2" fmla="val -54012"/>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May need to deal with competing views</a:t>
            </a:r>
          </a:p>
        </p:txBody>
      </p:sp>
    </p:spTree>
    <p:extLst>
      <p:ext uri="{BB962C8B-B14F-4D97-AF65-F5344CB8AC3E}">
        <p14:creationId xmlns:p14="http://schemas.microsoft.com/office/powerpoint/2010/main" val="32157220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AD769-4A0D-9F4A-ACA5-2AF037A3F795}"/>
              </a:ext>
            </a:extLst>
          </p:cNvPr>
          <p:cNvSpPr>
            <a:spLocks noGrp="1"/>
          </p:cNvSpPr>
          <p:nvPr>
            <p:ph type="title"/>
          </p:nvPr>
        </p:nvSpPr>
        <p:spPr/>
        <p:txBody>
          <a:bodyPr/>
          <a:lstStyle/>
          <a:p>
            <a:r>
              <a:rPr lang="en-US" dirty="0"/>
              <a:t>The Analysis model</a:t>
            </a:r>
          </a:p>
        </p:txBody>
      </p:sp>
      <p:sp>
        <p:nvSpPr>
          <p:cNvPr id="3" name="Content Placeholder 2">
            <a:extLst>
              <a:ext uri="{FF2B5EF4-FFF2-40B4-BE49-F238E27FC236}">
                <a16:creationId xmlns:a16="http://schemas.microsoft.com/office/drawing/2014/main" id="{D1B27AD3-A097-9D47-9B23-E89120510EFA}"/>
              </a:ext>
            </a:extLst>
          </p:cNvPr>
          <p:cNvSpPr>
            <a:spLocks noGrp="1"/>
          </p:cNvSpPr>
          <p:nvPr>
            <p:ph idx="1"/>
          </p:nvPr>
        </p:nvSpPr>
        <p:spPr/>
        <p:txBody>
          <a:bodyPr/>
          <a:lstStyle/>
          <a:p>
            <a:r>
              <a:rPr lang="en-US" dirty="0"/>
              <a:t>The </a:t>
            </a:r>
            <a:r>
              <a:rPr lang="en-US" dirty="0">
                <a:solidFill>
                  <a:schemeClr val="accent4"/>
                </a:solidFill>
              </a:rPr>
              <a:t>model</a:t>
            </a:r>
            <a:r>
              <a:rPr lang="en-US" dirty="0"/>
              <a:t> must confirm </a:t>
            </a:r>
            <a:r>
              <a:rPr lang="en-US" dirty="0">
                <a:solidFill>
                  <a:schemeClr val="accent4"/>
                </a:solidFill>
              </a:rPr>
              <a:t>what</a:t>
            </a:r>
            <a:r>
              <a:rPr lang="en-US" dirty="0"/>
              <a:t> users want a new system to do</a:t>
            </a:r>
          </a:p>
          <a:p>
            <a:r>
              <a:rPr lang="en-US" dirty="0"/>
              <a:t>It must be:</a:t>
            </a:r>
          </a:p>
          <a:p>
            <a:pPr lvl="1"/>
            <a:r>
              <a:rPr lang="en-US" dirty="0">
                <a:solidFill>
                  <a:schemeClr val="accent4"/>
                </a:solidFill>
              </a:rPr>
              <a:t>Understandable</a:t>
            </a:r>
            <a:r>
              <a:rPr lang="en-US" dirty="0"/>
              <a:t> for users</a:t>
            </a:r>
          </a:p>
          <a:p>
            <a:pPr lvl="1"/>
            <a:r>
              <a:rPr lang="en-US" dirty="0"/>
              <a:t>Correct scope</a:t>
            </a:r>
          </a:p>
          <a:p>
            <a:pPr lvl="1"/>
            <a:r>
              <a:rPr lang="en-US" dirty="0"/>
              <a:t>Correct detail</a:t>
            </a:r>
          </a:p>
          <a:p>
            <a:pPr lvl="1"/>
            <a:r>
              <a:rPr lang="en-US" dirty="0"/>
              <a:t>Complete</a:t>
            </a:r>
          </a:p>
          <a:p>
            <a:pPr lvl="1"/>
            <a:r>
              <a:rPr lang="en-US" dirty="0"/>
              <a:t>Consistent between different diagrams and models</a:t>
            </a:r>
          </a:p>
        </p:txBody>
      </p:sp>
    </p:spTree>
    <p:extLst>
      <p:ext uri="{BB962C8B-B14F-4D97-AF65-F5344CB8AC3E}">
        <p14:creationId xmlns:p14="http://schemas.microsoft.com/office/powerpoint/2010/main" val="28280604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DC056-8B8C-B346-BE80-D53CB18097DF}"/>
              </a:ext>
            </a:extLst>
          </p:cNvPr>
          <p:cNvSpPr>
            <a:spLocks noGrp="1"/>
          </p:cNvSpPr>
          <p:nvPr>
            <p:ph type="title"/>
          </p:nvPr>
        </p:nvSpPr>
        <p:spPr/>
        <p:txBody>
          <a:bodyPr/>
          <a:lstStyle/>
          <a:p>
            <a:r>
              <a:rPr lang="en-US" dirty="0"/>
              <a:t>What an analysis model does</a:t>
            </a:r>
          </a:p>
        </p:txBody>
      </p:sp>
      <p:sp>
        <p:nvSpPr>
          <p:cNvPr id="3" name="Content Placeholder 2">
            <a:extLst>
              <a:ext uri="{FF2B5EF4-FFF2-40B4-BE49-F238E27FC236}">
                <a16:creationId xmlns:a16="http://schemas.microsoft.com/office/drawing/2014/main" id="{A30C62C9-63F4-6C49-B8BF-10628028EA93}"/>
              </a:ext>
            </a:extLst>
          </p:cNvPr>
          <p:cNvSpPr>
            <a:spLocks noGrp="1"/>
          </p:cNvSpPr>
          <p:nvPr>
            <p:ph idx="1"/>
          </p:nvPr>
        </p:nvSpPr>
        <p:spPr>
          <a:xfrm>
            <a:off x="838200" y="1506970"/>
            <a:ext cx="10515600" cy="4351338"/>
          </a:xfrm>
        </p:spPr>
        <p:txBody>
          <a:bodyPr/>
          <a:lstStyle/>
          <a:p>
            <a:r>
              <a:rPr lang="en-US" dirty="0"/>
              <a:t>Describes </a:t>
            </a:r>
            <a:r>
              <a:rPr lang="en-US" dirty="0">
                <a:solidFill>
                  <a:schemeClr val="accent4"/>
                </a:solidFill>
              </a:rPr>
              <a:t>what</a:t>
            </a:r>
            <a:r>
              <a:rPr lang="en-US" dirty="0"/>
              <a:t> the software should do</a:t>
            </a:r>
          </a:p>
          <a:p>
            <a:r>
              <a:rPr lang="en-US" dirty="0"/>
              <a:t>Represents </a:t>
            </a:r>
            <a:r>
              <a:rPr lang="en-US" dirty="0">
                <a:solidFill>
                  <a:schemeClr val="accent4"/>
                </a:solidFill>
              </a:rPr>
              <a:t>people, things and concepts </a:t>
            </a:r>
            <a:r>
              <a:rPr lang="en-US" dirty="0"/>
              <a:t>important to understand the system</a:t>
            </a:r>
          </a:p>
          <a:p>
            <a:r>
              <a:rPr lang="en-US" dirty="0"/>
              <a:t>Shows </a:t>
            </a:r>
            <a:r>
              <a:rPr lang="en-US" dirty="0">
                <a:solidFill>
                  <a:schemeClr val="accent4"/>
                </a:solidFill>
              </a:rPr>
              <a:t>connections and interactions </a:t>
            </a:r>
            <a:r>
              <a:rPr lang="en-US" dirty="0"/>
              <a:t>among these people, things and concepts</a:t>
            </a:r>
          </a:p>
          <a:p>
            <a:r>
              <a:rPr lang="en-US" dirty="0"/>
              <a:t>Show the </a:t>
            </a:r>
            <a:r>
              <a:rPr lang="en-US" dirty="0">
                <a:solidFill>
                  <a:schemeClr val="accent4"/>
                </a:solidFill>
              </a:rPr>
              <a:t>business situation </a:t>
            </a:r>
            <a:r>
              <a:rPr lang="en-US" dirty="0"/>
              <a:t>in enough detail to evaluate possible designs</a:t>
            </a:r>
          </a:p>
          <a:p>
            <a:r>
              <a:rPr lang="en-US" dirty="0"/>
              <a:t>Is </a:t>
            </a:r>
            <a:r>
              <a:rPr lang="en-US" dirty="0">
                <a:solidFill>
                  <a:schemeClr val="accent4"/>
                </a:solidFill>
              </a:rPr>
              <a:t>organized/structured </a:t>
            </a:r>
            <a:r>
              <a:rPr lang="en-US" dirty="0"/>
              <a:t>so it can be useful for designing the software</a:t>
            </a:r>
          </a:p>
        </p:txBody>
      </p:sp>
    </p:spTree>
    <p:extLst>
      <p:ext uri="{BB962C8B-B14F-4D97-AF65-F5344CB8AC3E}">
        <p14:creationId xmlns:p14="http://schemas.microsoft.com/office/powerpoint/2010/main" val="29158486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23C3D-6CB5-D245-AD46-615071F00338}"/>
              </a:ext>
            </a:extLst>
          </p:cNvPr>
          <p:cNvSpPr>
            <a:spLocks noGrp="1"/>
          </p:cNvSpPr>
          <p:nvPr>
            <p:ph type="title"/>
          </p:nvPr>
        </p:nvSpPr>
        <p:spPr/>
        <p:txBody>
          <a:bodyPr/>
          <a:lstStyle/>
          <a:p>
            <a:r>
              <a:rPr lang="en-US" dirty="0"/>
              <a:t>Modelling</a:t>
            </a:r>
          </a:p>
        </p:txBody>
      </p:sp>
      <p:sp>
        <p:nvSpPr>
          <p:cNvPr id="3" name="Content Placeholder 2">
            <a:extLst>
              <a:ext uri="{FF2B5EF4-FFF2-40B4-BE49-F238E27FC236}">
                <a16:creationId xmlns:a16="http://schemas.microsoft.com/office/drawing/2014/main" id="{C69D8C14-5A9A-4248-B12A-432E78FB4F35}"/>
              </a:ext>
            </a:extLst>
          </p:cNvPr>
          <p:cNvSpPr>
            <a:spLocks noGrp="1"/>
          </p:cNvSpPr>
          <p:nvPr>
            <p:ph idx="1"/>
          </p:nvPr>
        </p:nvSpPr>
        <p:spPr/>
        <p:txBody>
          <a:bodyPr/>
          <a:lstStyle/>
          <a:p>
            <a:r>
              <a:rPr lang="en-US" dirty="0">
                <a:solidFill>
                  <a:schemeClr val="accent4"/>
                </a:solidFill>
              </a:rPr>
              <a:t>Mapping</a:t>
            </a:r>
            <a:r>
              <a:rPr lang="en-US" dirty="0"/>
              <a:t> : a model is always an image, a representation</a:t>
            </a:r>
          </a:p>
          <a:p>
            <a:r>
              <a:rPr lang="en-US" dirty="0">
                <a:solidFill>
                  <a:schemeClr val="accent4"/>
                </a:solidFill>
              </a:rPr>
              <a:t>Reduction</a:t>
            </a:r>
            <a:r>
              <a:rPr lang="en-US" dirty="0"/>
              <a:t> : a model does not capture ALL attributes – only those that are relevant</a:t>
            </a:r>
          </a:p>
          <a:p>
            <a:r>
              <a:rPr lang="en-US" dirty="0">
                <a:solidFill>
                  <a:schemeClr val="accent4"/>
                </a:solidFill>
              </a:rPr>
              <a:t>Pragmatism</a:t>
            </a:r>
            <a:r>
              <a:rPr lang="en-US" dirty="0"/>
              <a:t> : It needs to be useful.  To be useful consider who it is for, why it is being created and what will it be used for.</a:t>
            </a:r>
          </a:p>
        </p:txBody>
      </p:sp>
    </p:spTree>
    <p:extLst>
      <p:ext uri="{BB962C8B-B14F-4D97-AF65-F5344CB8AC3E}">
        <p14:creationId xmlns:p14="http://schemas.microsoft.com/office/powerpoint/2010/main" val="9705457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1F69-CFBF-C643-BACE-EB206B571F1D}"/>
              </a:ext>
            </a:extLst>
          </p:cNvPr>
          <p:cNvSpPr>
            <a:spLocks noGrp="1"/>
          </p:cNvSpPr>
          <p:nvPr>
            <p:ph type="title"/>
          </p:nvPr>
        </p:nvSpPr>
        <p:spPr/>
        <p:txBody>
          <a:bodyPr/>
          <a:lstStyle/>
          <a:p>
            <a:r>
              <a:rPr lang="en-US" dirty="0"/>
              <a:t>UML</a:t>
            </a:r>
          </a:p>
        </p:txBody>
      </p:sp>
      <p:sp>
        <p:nvSpPr>
          <p:cNvPr id="3" name="Content Placeholder 2">
            <a:extLst>
              <a:ext uri="{FF2B5EF4-FFF2-40B4-BE49-F238E27FC236}">
                <a16:creationId xmlns:a16="http://schemas.microsoft.com/office/drawing/2014/main" id="{0834F9F4-119F-3A4E-90C5-A4778FADB5CA}"/>
              </a:ext>
            </a:extLst>
          </p:cNvPr>
          <p:cNvSpPr>
            <a:spLocks noGrp="1"/>
          </p:cNvSpPr>
          <p:nvPr>
            <p:ph idx="1"/>
          </p:nvPr>
        </p:nvSpPr>
        <p:spPr>
          <a:xfrm>
            <a:off x="838200" y="1825625"/>
            <a:ext cx="4133850" cy="4351338"/>
          </a:xfrm>
        </p:spPr>
        <p:txBody>
          <a:bodyPr/>
          <a:lstStyle/>
          <a:p>
            <a:r>
              <a:rPr lang="en-US" dirty="0"/>
              <a:t>Unified Modelling Language</a:t>
            </a:r>
          </a:p>
          <a:p>
            <a:r>
              <a:rPr lang="en-US" dirty="0"/>
              <a:t>A comprehensive set of diagrams that together represent a model of the system</a:t>
            </a:r>
          </a:p>
        </p:txBody>
      </p:sp>
      <p:pic>
        <p:nvPicPr>
          <p:cNvPr id="4" name="Picture 3">
            <a:extLst>
              <a:ext uri="{FF2B5EF4-FFF2-40B4-BE49-F238E27FC236}">
                <a16:creationId xmlns:a16="http://schemas.microsoft.com/office/drawing/2014/main" id="{F56C6635-EF0A-CC41-8C0B-7B68262F7398}"/>
              </a:ext>
            </a:extLst>
          </p:cNvPr>
          <p:cNvPicPr>
            <a:picLocks noChangeAspect="1"/>
          </p:cNvPicPr>
          <p:nvPr/>
        </p:nvPicPr>
        <p:blipFill>
          <a:blip r:embed="rId3"/>
          <a:stretch>
            <a:fillRect/>
          </a:stretch>
        </p:blipFill>
        <p:spPr>
          <a:xfrm>
            <a:off x="5493646" y="442913"/>
            <a:ext cx="6332080" cy="5734050"/>
          </a:xfrm>
          <a:prstGeom prst="rect">
            <a:avLst/>
          </a:prstGeom>
        </p:spPr>
      </p:pic>
    </p:spTree>
    <p:extLst>
      <p:ext uri="{BB962C8B-B14F-4D97-AF65-F5344CB8AC3E}">
        <p14:creationId xmlns:p14="http://schemas.microsoft.com/office/powerpoint/2010/main" val="36338816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BD1BD-D8D0-D74E-B0FE-F61EA0AFAF5B}"/>
              </a:ext>
            </a:extLst>
          </p:cNvPr>
          <p:cNvSpPr>
            <a:spLocks noGrp="1"/>
          </p:cNvSpPr>
          <p:nvPr>
            <p:ph type="title"/>
          </p:nvPr>
        </p:nvSpPr>
        <p:spPr/>
        <p:txBody>
          <a:bodyPr/>
          <a:lstStyle/>
          <a:p>
            <a:r>
              <a:rPr lang="en-US" dirty="0"/>
              <a:t>UML Models/Diagrams</a:t>
            </a:r>
          </a:p>
        </p:txBody>
      </p:sp>
      <p:sp>
        <p:nvSpPr>
          <p:cNvPr id="3" name="Content Placeholder 2">
            <a:extLst>
              <a:ext uri="{FF2B5EF4-FFF2-40B4-BE49-F238E27FC236}">
                <a16:creationId xmlns:a16="http://schemas.microsoft.com/office/drawing/2014/main" id="{75310962-81FF-D449-9914-5A92E6EEC16A}"/>
              </a:ext>
            </a:extLst>
          </p:cNvPr>
          <p:cNvSpPr>
            <a:spLocks noGrp="1"/>
          </p:cNvSpPr>
          <p:nvPr>
            <p:ph idx="1"/>
          </p:nvPr>
        </p:nvSpPr>
        <p:spPr>
          <a:xfrm>
            <a:off x="838200" y="1825625"/>
            <a:ext cx="6972300" cy="4351338"/>
          </a:xfrm>
        </p:spPr>
        <p:txBody>
          <a:bodyPr/>
          <a:lstStyle/>
          <a:p>
            <a:r>
              <a:rPr lang="en-US" dirty="0"/>
              <a:t>Requirements are modelled with a </a:t>
            </a:r>
            <a:r>
              <a:rPr lang="en-US" dirty="0">
                <a:solidFill>
                  <a:schemeClr val="accent4"/>
                </a:solidFill>
              </a:rPr>
              <a:t>Use Case Diagram</a:t>
            </a:r>
            <a:r>
              <a:rPr lang="en-US" dirty="0"/>
              <a:t>, supporting user stories and descriptions</a:t>
            </a:r>
          </a:p>
        </p:txBody>
      </p:sp>
      <p:grpSp>
        <p:nvGrpSpPr>
          <p:cNvPr id="4" name="Group 4">
            <a:extLst>
              <a:ext uri="{FF2B5EF4-FFF2-40B4-BE49-F238E27FC236}">
                <a16:creationId xmlns:a16="http://schemas.microsoft.com/office/drawing/2014/main" id="{F1A41836-AC75-EF49-A5EC-F3B2EDD30E29}"/>
              </a:ext>
            </a:extLst>
          </p:cNvPr>
          <p:cNvGrpSpPr>
            <a:grpSpLocks/>
          </p:cNvGrpSpPr>
          <p:nvPr/>
        </p:nvGrpSpPr>
        <p:grpSpPr bwMode="auto">
          <a:xfrm>
            <a:off x="5993272" y="3821907"/>
            <a:ext cx="2695575" cy="1381125"/>
            <a:chOff x="2964" y="1901"/>
            <a:chExt cx="1698" cy="922"/>
          </a:xfrm>
        </p:grpSpPr>
        <p:sp>
          <p:nvSpPr>
            <p:cNvPr id="5" name="Oval 5">
              <a:extLst>
                <a:ext uri="{FF2B5EF4-FFF2-40B4-BE49-F238E27FC236}">
                  <a16:creationId xmlns:a16="http://schemas.microsoft.com/office/drawing/2014/main" id="{B04C4A30-D723-784F-BCBE-EEE6214B8739}"/>
                </a:ext>
              </a:extLst>
            </p:cNvPr>
            <p:cNvSpPr>
              <a:spLocks noChangeAspect="1" noChangeArrowheads="1"/>
            </p:cNvSpPr>
            <p:nvPr/>
          </p:nvSpPr>
          <p:spPr bwMode="auto">
            <a:xfrm>
              <a:off x="2964" y="1901"/>
              <a:ext cx="1698" cy="922"/>
            </a:xfrm>
            <a:prstGeom prst="ellipse">
              <a:avLst/>
            </a:prstGeom>
            <a:ln>
              <a:headEnd/>
              <a:tailEnd/>
            </a:ln>
            <a:extLst>
              <a:ext uri="{909E8E84-426E-40DD-AFC4-6F175D3DCCD1}">
                <a14:hiddenFill xmlns:a14="http://schemas.microsoft.com/office/drawing/2010/main">
                  <a:solidFill>
                    <a:srgbClr val="FFFFFF"/>
                  </a:solidFill>
                </a14:hiddenFill>
              </a:ext>
            </a:extLst>
          </p:spPr>
          <p:style>
            <a:lnRef idx="1">
              <a:schemeClr val="accent4"/>
            </a:lnRef>
            <a:fillRef idx="2">
              <a:schemeClr val="accent4"/>
            </a:fillRef>
            <a:effectRef idx="1">
              <a:schemeClr val="accent4"/>
            </a:effectRef>
            <a:fontRef idx="minor">
              <a:schemeClr val="dk1"/>
            </a:fontRef>
          </p:style>
          <p:txBody>
            <a:bodyPr/>
            <a:lstStyle/>
            <a:p>
              <a:endParaRPr lang="en-US"/>
            </a:p>
          </p:txBody>
        </p:sp>
        <p:sp>
          <p:nvSpPr>
            <p:cNvPr id="7" name="Rectangle 7">
              <a:extLst>
                <a:ext uri="{FF2B5EF4-FFF2-40B4-BE49-F238E27FC236}">
                  <a16:creationId xmlns:a16="http://schemas.microsoft.com/office/drawing/2014/main" id="{594BABAB-946A-1248-BCEB-889EC1B1542A}"/>
                </a:ext>
              </a:extLst>
            </p:cNvPr>
            <p:cNvSpPr>
              <a:spLocks noChangeAspect="1" noChangeArrowheads="1"/>
            </p:cNvSpPr>
            <p:nvPr/>
          </p:nvSpPr>
          <p:spPr bwMode="auto">
            <a:xfrm>
              <a:off x="3093" y="2170"/>
              <a:ext cx="1440" cy="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0">
              <a:scrgbClr r="0" g="0" b="0"/>
            </a:lnRef>
            <a:fillRef idx="0">
              <a:scrgbClr r="0" g="0" b="0"/>
            </a:fillRef>
            <a:effectRef idx="0">
              <a:scrgbClr r="0" g="0" b="0"/>
            </a:effectRef>
            <a:fontRef idx="minor">
              <a:schemeClr val="accent2"/>
            </a:fontRef>
          </p:style>
          <p:txBody>
            <a:bodyPr lIns="0" tIns="0" rIns="0" bIns="0">
              <a:spAutoFit/>
            </a:bodyPr>
            <a:lstStyle/>
            <a:p>
              <a:pPr algn="ctr">
                <a:spcBef>
                  <a:spcPct val="50000"/>
                </a:spcBef>
              </a:pPr>
              <a:r>
                <a:rPr lang="en-GB" sz="2000" dirty="0">
                  <a:solidFill>
                    <a:srgbClr val="800000"/>
                  </a:solidFill>
                  <a:latin typeface="Verdana" pitchFamily="34" charset="0"/>
                </a:rPr>
                <a:t>Create customer order </a:t>
              </a:r>
            </a:p>
          </p:txBody>
        </p:sp>
      </p:grpSp>
      <p:sp>
        <p:nvSpPr>
          <p:cNvPr id="11" name="Line 11">
            <a:extLst>
              <a:ext uri="{FF2B5EF4-FFF2-40B4-BE49-F238E27FC236}">
                <a16:creationId xmlns:a16="http://schemas.microsoft.com/office/drawing/2014/main" id="{3DC4E9BB-A345-DF40-8773-A380C40810B2}"/>
              </a:ext>
            </a:extLst>
          </p:cNvPr>
          <p:cNvSpPr>
            <a:spLocks noChangeAspect="1" noChangeShapeType="1"/>
          </p:cNvSpPr>
          <p:nvPr/>
        </p:nvSpPr>
        <p:spPr bwMode="auto">
          <a:xfrm>
            <a:off x="3118309" y="4514850"/>
            <a:ext cx="2874963" cy="3175"/>
          </a:xfrm>
          <a:prstGeom prst="line">
            <a:avLst/>
          </a:prstGeom>
          <a:ln>
            <a:headEnd/>
            <a:tailEnd/>
          </a:ln>
          <a:extLst>
            <a:ext uri="{909E8E84-426E-40DD-AFC4-6F175D3DCCD1}">
              <a14:hiddenFill xmlns:a14="http://schemas.microsoft.com/office/drawing/2010/main">
                <a:noFill/>
              </a14:hiddenFill>
            </a:ext>
          </a:extLst>
        </p:spPr>
        <p:style>
          <a:lnRef idx="1">
            <a:schemeClr val="accent4"/>
          </a:lnRef>
          <a:fillRef idx="0">
            <a:schemeClr val="accent4"/>
          </a:fillRef>
          <a:effectRef idx="0">
            <a:schemeClr val="accent4"/>
          </a:effectRef>
          <a:fontRef idx="minor">
            <a:schemeClr val="tx1"/>
          </a:fontRef>
        </p:style>
        <p:txBody>
          <a:bodyPr/>
          <a:lstStyle/>
          <a:p>
            <a:endParaRPr lang="en-GB"/>
          </a:p>
        </p:txBody>
      </p:sp>
      <p:grpSp>
        <p:nvGrpSpPr>
          <p:cNvPr id="12" name="Group 17">
            <a:extLst>
              <a:ext uri="{FF2B5EF4-FFF2-40B4-BE49-F238E27FC236}">
                <a16:creationId xmlns:a16="http://schemas.microsoft.com/office/drawing/2014/main" id="{10C8E80F-4C11-944E-85CF-CE8CDAEC1DCC}"/>
              </a:ext>
            </a:extLst>
          </p:cNvPr>
          <p:cNvGrpSpPr>
            <a:grpSpLocks/>
          </p:cNvGrpSpPr>
          <p:nvPr/>
        </p:nvGrpSpPr>
        <p:grpSpPr bwMode="auto">
          <a:xfrm>
            <a:off x="2400759" y="3821907"/>
            <a:ext cx="717550" cy="1230312"/>
            <a:chOff x="611" y="1947"/>
            <a:chExt cx="500" cy="910"/>
          </a:xfrm>
        </p:grpSpPr>
        <p:sp>
          <p:nvSpPr>
            <p:cNvPr id="13" name="Line 18">
              <a:extLst>
                <a:ext uri="{FF2B5EF4-FFF2-40B4-BE49-F238E27FC236}">
                  <a16:creationId xmlns:a16="http://schemas.microsoft.com/office/drawing/2014/main" id="{54174823-E2FF-0144-AFD4-795938F05D1D}"/>
                </a:ext>
              </a:extLst>
            </p:cNvPr>
            <p:cNvSpPr>
              <a:spLocks noChangeAspect="1" noChangeShapeType="1"/>
            </p:cNvSpPr>
            <p:nvPr/>
          </p:nvSpPr>
          <p:spPr bwMode="auto">
            <a:xfrm flipV="1">
              <a:off x="859" y="2165"/>
              <a:ext cx="2" cy="308"/>
            </a:xfrm>
            <a:prstGeom prst="line">
              <a:avLst/>
            </a:prstGeom>
            <a:ln>
              <a:headEnd/>
              <a:tailEnd/>
            </a:ln>
            <a:extLst>
              <a:ext uri="{909E8E84-426E-40DD-AFC4-6F175D3DCCD1}">
                <a14:hiddenFill xmlns:a14="http://schemas.microsoft.com/office/drawing/2010/main">
                  <a:noFill/>
                </a14:hiddenFill>
              </a:ext>
            </a:extLst>
          </p:spPr>
          <p:style>
            <a:lnRef idx="2">
              <a:schemeClr val="accent4"/>
            </a:lnRef>
            <a:fillRef idx="1">
              <a:schemeClr val="lt1"/>
            </a:fillRef>
            <a:effectRef idx="0">
              <a:schemeClr val="accent4"/>
            </a:effectRef>
            <a:fontRef idx="minor">
              <a:schemeClr val="dk1"/>
            </a:fontRef>
          </p:style>
          <p:txBody>
            <a:bodyPr/>
            <a:lstStyle/>
            <a:p>
              <a:endParaRPr lang="en-GB"/>
            </a:p>
          </p:txBody>
        </p:sp>
        <p:sp>
          <p:nvSpPr>
            <p:cNvPr id="14" name="Line 19">
              <a:extLst>
                <a:ext uri="{FF2B5EF4-FFF2-40B4-BE49-F238E27FC236}">
                  <a16:creationId xmlns:a16="http://schemas.microsoft.com/office/drawing/2014/main" id="{19F31ACF-25ED-AE4C-86DA-7F01BFEF5A1A}"/>
                </a:ext>
              </a:extLst>
            </p:cNvPr>
            <p:cNvSpPr>
              <a:spLocks noChangeAspect="1" noChangeShapeType="1"/>
            </p:cNvSpPr>
            <p:nvPr/>
          </p:nvSpPr>
          <p:spPr bwMode="auto">
            <a:xfrm flipV="1">
              <a:off x="611" y="2269"/>
              <a:ext cx="500" cy="2"/>
            </a:xfrm>
            <a:prstGeom prst="line">
              <a:avLst/>
            </a:prstGeom>
            <a:ln>
              <a:headEnd/>
              <a:tailEnd/>
            </a:ln>
            <a:extLst>
              <a:ext uri="{909E8E84-426E-40DD-AFC4-6F175D3DCCD1}">
                <a14:hiddenFill xmlns:a14="http://schemas.microsoft.com/office/drawing/2010/main">
                  <a:noFill/>
                </a14:hiddenFill>
              </a:ext>
            </a:extLst>
          </p:spPr>
          <p:style>
            <a:lnRef idx="2">
              <a:schemeClr val="accent4"/>
            </a:lnRef>
            <a:fillRef idx="1">
              <a:schemeClr val="lt1"/>
            </a:fillRef>
            <a:effectRef idx="0">
              <a:schemeClr val="accent4"/>
            </a:effectRef>
            <a:fontRef idx="minor">
              <a:schemeClr val="dk1"/>
            </a:fontRef>
          </p:style>
          <p:txBody>
            <a:bodyPr/>
            <a:lstStyle/>
            <a:p>
              <a:endParaRPr lang="en-GB"/>
            </a:p>
          </p:txBody>
        </p:sp>
        <p:grpSp>
          <p:nvGrpSpPr>
            <p:cNvPr id="15" name="Group 20">
              <a:extLst>
                <a:ext uri="{FF2B5EF4-FFF2-40B4-BE49-F238E27FC236}">
                  <a16:creationId xmlns:a16="http://schemas.microsoft.com/office/drawing/2014/main" id="{468C6F1C-6333-1240-A4E0-45298E7CB99E}"/>
                </a:ext>
              </a:extLst>
            </p:cNvPr>
            <p:cNvGrpSpPr>
              <a:grpSpLocks noChangeAspect="1"/>
            </p:cNvGrpSpPr>
            <p:nvPr/>
          </p:nvGrpSpPr>
          <p:grpSpPr bwMode="auto">
            <a:xfrm>
              <a:off x="629" y="2473"/>
              <a:ext cx="464" cy="384"/>
              <a:chOff x="1180" y="1802"/>
              <a:chExt cx="232" cy="192"/>
            </a:xfrm>
          </p:grpSpPr>
          <p:sp>
            <p:nvSpPr>
              <p:cNvPr id="17" name="Line 21">
                <a:extLst>
                  <a:ext uri="{FF2B5EF4-FFF2-40B4-BE49-F238E27FC236}">
                    <a16:creationId xmlns:a16="http://schemas.microsoft.com/office/drawing/2014/main" id="{9EA8211E-7182-A94F-AB54-023715264D66}"/>
                  </a:ext>
                </a:extLst>
              </p:cNvPr>
              <p:cNvSpPr>
                <a:spLocks noChangeAspect="1" noChangeShapeType="1"/>
              </p:cNvSpPr>
              <p:nvPr/>
            </p:nvSpPr>
            <p:spPr bwMode="auto">
              <a:xfrm flipV="1">
                <a:off x="1180" y="1802"/>
                <a:ext cx="116" cy="192"/>
              </a:xfrm>
              <a:prstGeom prst="line">
                <a:avLst/>
              </a:prstGeom>
              <a:ln>
                <a:headEnd/>
                <a:tailEnd/>
              </a:ln>
              <a:extLst>
                <a:ext uri="{909E8E84-426E-40DD-AFC4-6F175D3DCCD1}">
                  <a14:hiddenFill xmlns:a14="http://schemas.microsoft.com/office/drawing/2010/main">
                    <a:noFill/>
                  </a14:hiddenFill>
                </a:ext>
              </a:extLst>
            </p:spPr>
            <p:style>
              <a:lnRef idx="2">
                <a:schemeClr val="accent4"/>
              </a:lnRef>
              <a:fillRef idx="1">
                <a:schemeClr val="lt1"/>
              </a:fillRef>
              <a:effectRef idx="0">
                <a:schemeClr val="accent4"/>
              </a:effectRef>
              <a:fontRef idx="minor">
                <a:schemeClr val="dk1"/>
              </a:fontRef>
            </p:style>
            <p:txBody>
              <a:bodyPr/>
              <a:lstStyle/>
              <a:p>
                <a:endParaRPr lang="en-GB"/>
              </a:p>
            </p:txBody>
          </p:sp>
          <p:sp>
            <p:nvSpPr>
              <p:cNvPr id="18" name="Line 22">
                <a:extLst>
                  <a:ext uri="{FF2B5EF4-FFF2-40B4-BE49-F238E27FC236}">
                    <a16:creationId xmlns:a16="http://schemas.microsoft.com/office/drawing/2014/main" id="{0D6E47B7-9AC8-7843-8F32-A1E651F0B3CC}"/>
                  </a:ext>
                </a:extLst>
              </p:cNvPr>
              <p:cNvSpPr>
                <a:spLocks noChangeAspect="1" noChangeShapeType="1"/>
              </p:cNvSpPr>
              <p:nvPr/>
            </p:nvSpPr>
            <p:spPr bwMode="auto">
              <a:xfrm>
                <a:off x="1296" y="1802"/>
                <a:ext cx="116" cy="192"/>
              </a:xfrm>
              <a:prstGeom prst="line">
                <a:avLst/>
              </a:prstGeom>
              <a:ln>
                <a:headEnd/>
                <a:tailEnd/>
              </a:ln>
              <a:extLst>
                <a:ext uri="{909E8E84-426E-40DD-AFC4-6F175D3DCCD1}">
                  <a14:hiddenFill xmlns:a14="http://schemas.microsoft.com/office/drawing/2010/main">
                    <a:noFill/>
                  </a14:hiddenFill>
                </a:ext>
              </a:extLst>
            </p:spPr>
            <p:style>
              <a:lnRef idx="2">
                <a:schemeClr val="accent4"/>
              </a:lnRef>
              <a:fillRef idx="1">
                <a:schemeClr val="lt1"/>
              </a:fillRef>
              <a:effectRef idx="0">
                <a:schemeClr val="accent4"/>
              </a:effectRef>
              <a:fontRef idx="minor">
                <a:schemeClr val="dk1"/>
              </a:fontRef>
            </p:style>
            <p:txBody>
              <a:bodyPr/>
              <a:lstStyle/>
              <a:p>
                <a:endParaRPr lang="en-GB"/>
              </a:p>
            </p:txBody>
          </p:sp>
        </p:grpSp>
        <p:sp>
          <p:nvSpPr>
            <p:cNvPr id="16" name="Oval 23">
              <a:extLst>
                <a:ext uri="{FF2B5EF4-FFF2-40B4-BE49-F238E27FC236}">
                  <a16:creationId xmlns:a16="http://schemas.microsoft.com/office/drawing/2014/main" id="{AC69E7BE-6A20-F443-B82F-74CC6F463A46}"/>
                </a:ext>
              </a:extLst>
            </p:cNvPr>
            <p:cNvSpPr>
              <a:spLocks noChangeAspect="1" noChangeArrowheads="1"/>
            </p:cNvSpPr>
            <p:nvPr/>
          </p:nvSpPr>
          <p:spPr bwMode="auto">
            <a:xfrm>
              <a:off x="749" y="1947"/>
              <a:ext cx="224" cy="230"/>
            </a:xfrm>
            <a:prstGeom prst="ellipse">
              <a:avLst/>
            </a:prstGeom>
            <a:ln>
              <a:headEnd/>
              <a:tailEnd/>
            </a:ln>
          </p:spPr>
          <p:style>
            <a:lnRef idx="2">
              <a:schemeClr val="accent4"/>
            </a:lnRef>
            <a:fillRef idx="1">
              <a:schemeClr val="lt1"/>
            </a:fillRef>
            <a:effectRef idx="0">
              <a:schemeClr val="accent4"/>
            </a:effectRef>
            <a:fontRef idx="minor">
              <a:schemeClr val="dk1"/>
            </a:fontRef>
          </p:style>
          <p:txBody>
            <a:bodyPr/>
            <a:lstStyle/>
            <a:p>
              <a:endParaRPr lang="en-US"/>
            </a:p>
          </p:txBody>
        </p:sp>
      </p:grpSp>
      <p:sp>
        <p:nvSpPr>
          <p:cNvPr id="19" name="Rounded Rectangular Callout 18">
            <a:extLst>
              <a:ext uri="{FF2B5EF4-FFF2-40B4-BE49-F238E27FC236}">
                <a16:creationId xmlns:a16="http://schemas.microsoft.com/office/drawing/2014/main" id="{EB1E259F-DB1E-114B-AB8C-D5FE6D4480D1}"/>
              </a:ext>
            </a:extLst>
          </p:cNvPr>
          <p:cNvSpPr/>
          <p:nvPr/>
        </p:nvSpPr>
        <p:spPr>
          <a:xfrm>
            <a:off x="8688847" y="666750"/>
            <a:ext cx="3331703" cy="2514600"/>
          </a:xfrm>
          <a:prstGeom prst="wedgeRoundRectCallou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a:t>Use Case is an activity that a system performs in response to a request from a user (AKA functional requirement)</a:t>
            </a:r>
          </a:p>
        </p:txBody>
      </p:sp>
    </p:spTree>
    <p:extLst>
      <p:ext uri="{BB962C8B-B14F-4D97-AF65-F5344CB8AC3E}">
        <p14:creationId xmlns:p14="http://schemas.microsoft.com/office/powerpoint/2010/main" val="263285691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36C7B-5CF8-C048-B1D7-934EAFD357E6}"/>
              </a:ext>
            </a:extLst>
          </p:cNvPr>
          <p:cNvSpPr>
            <a:spLocks noGrp="1"/>
          </p:cNvSpPr>
          <p:nvPr>
            <p:ph type="title"/>
          </p:nvPr>
        </p:nvSpPr>
        <p:spPr/>
        <p:txBody>
          <a:bodyPr/>
          <a:lstStyle/>
          <a:p>
            <a:r>
              <a:rPr lang="en-US" dirty="0"/>
              <a:t>User story</a:t>
            </a:r>
          </a:p>
        </p:txBody>
      </p:sp>
      <p:sp>
        <p:nvSpPr>
          <p:cNvPr id="3" name="Content Placeholder 2">
            <a:extLst>
              <a:ext uri="{FF2B5EF4-FFF2-40B4-BE49-F238E27FC236}">
                <a16:creationId xmlns:a16="http://schemas.microsoft.com/office/drawing/2014/main" id="{1D76F61B-27CE-1C48-97DD-50261EB81554}"/>
              </a:ext>
            </a:extLst>
          </p:cNvPr>
          <p:cNvSpPr>
            <a:spLocks noGrp="1"/>
          </p:cNvSpPr>
          <p:nvPr>
            <p:ph idx="1"/>
          </p:nvPr>
        </p:nvSpPr>
        <p:spPr>
          <a:xfrm>
            <a:off x="838200" y="1825625"/>
            <a:ext cx="8134350" cy="4351338"/>
          </a:xfrm>
        </p:spPr>
        <p:txBody>
          <a:bodyPr/>
          <a:lstStyle/>
          <a:p>
            <a:r>
              <a:rPr lang="en-US" dirty="0"/>
              <a:t>One short sentence in the every day language of the end user that states what a user does as part of their work</a:t>
            </a:r>
          </a:p>
          <a:p>
            <a:r>
              <a:rPr lang="en-US" dirty="0"/>
              <a:t>Maps directly to one use case</a:t>
            </a:r>
          </a:p>
          <a:p>
            <a:endParaRPr lang="en-US" dirty="0"/>
          </a:p>
        </p:txBody>
      </p:sp>
      <p:sp>
        <p:nvSpPr>
          <p:cNvPr id="4" name="Rectangle 3">
            <a:extLst>
              <a:ext uri="{FF2B5EF4-FFF2-40B4-BE49-F238E27FC236}">
                <a16:creationId xmlns:a16="http://schemas.microsoft.com/office/drawing/2014/main" id="{CF5F83C0-DCA5-2449-B93D-0335070778DC}"/>
              </a:ext>
            </a:extLst>
          </p:cNvPr>
          <p:cNvSpPr/>
          <p:nvPr/>
        </p:nvSpPr>
        <p:spPr>
          <a:xfrm>
            <a:off x="552450" y="3638550"/>
            <a:ext cx="2647950" cy="1905000"/>
          </a:xfrm>
          <a:prstGeom prst="rect">
            <a:avLst/>
          </a:prstGeom>
        </p:spPr>
        <p:style>
          <a:lnRef idx="1">
            <a:schemeClr val="accent4"/>
          </a:lnRef>
          <a:fillRef idx="2">
            <a:schemeClr val="accent4"/>
          </a:fillRef>
          <a:effectRef idx="1">
            <a:schemeClr val="accent4"/>
          </a:effectRef>
          <a:fontRef idx="minor">
            <a:schemeClr val="dk1"/>
          </a:fontRef>
        </p:style>
        <p:txBody>
          <a:bodyPr rtlCol="0" anchor="t"/>
          <a:lstStyle/>
          <a:p>
            <a:r>
              <a:rPr lang="en-US" u="sng" dirty="0"/>
              <a:t>Template</a:t>
            </a:r>
          </a:p>
          <a:p>
            <a:endParaRPr lang="en-US" u="sng" dirty="0"/>
          </a:p>
          <a:p>
            <a:r>
              <a:rPr lang="en-US" dirty="0"/>
              <a:t>As a &lt;role played&gt; I want to &lt;goal desire&gt; so that &lt;reason or benefit&gt; </a:t>
            </a:r>
          </a:p>
        </p:txBody>
      </p:sp>
      <p:grpSp>
        <p:nvGrpSpPr>
          <p:cNvPr id="5" name="Group 4">
            <a:extLst>
              <a:ext uri="{FF2B5EF4-FFF2-40B4-BE49-F238E27FC236}">
                <a16:creationId xmlns:a16="http://schemas.microsoft.com/office/drawing/2014/main" id="{AA6D9EC3-0E07-2F43-AEE1-D015C2FAE167}"/>
              </a:ext>
            </a:extLst>
          </p:cNvPr>
          <p:cNvGrpSpPr>
            <a:grpSpLocks/>
          </p:cNvGrpSpPr>
          <p:nvPr/>
        </p:nvGrpSpPr>
        <p:grpSpPr bwMode="auto">
          <a:xfrm>
            <a:off x="5944061" y="3841381"/>
            <a:ext cx="1999752" cy="1149719"/>
            <a:chOff x="2933" y="1914"/>
            <a:chExt cx="1698" cy="922"/>
          </a:xfrm>
        </p:grpSpPr>
        <p:sp>
          <p:nvSpPr>
            <p:cNvPr id="6" name="Oval 5">
              <a:extLst>
                <a:ext uri="{FF2B5EF4-FFF2-40B4-BE49-F238E27FC236}">
                  <a16:creationId xmlns:a16="http://schemas.microsoft.com/office/drawing/2014/main" id="{53457D8C-2E2D-B941-81C0-FD6FC21B488E}"/>
                </a:ext>
              </a:extLst>
            </p:cNvPr>
            <p:cNvSpPr>
              <a:spLocks noChangeAspect="1" noChangeArrowheads="1"/>
            </p:cNvSpPr>
            <p:nvPr/>
          </p:nvSpPr>
          <p:spPr bwMode="auto">
            <a:xfrm>
              <a:off x="2933" y="1914"/>
              <a:ext cx="1698" cy="922"/>
            </a:xfrm>
            <a:prstGeom prst="ellipse">
              <a:avLst/>
            </a:prstGeom>
            <a:ln>
              <a:headEnd/>
              <a:tailEnd/>
            </a:ln>
            <a:extLst>
              <a:ext uri="{909E8E84-426E-40DD-AFC4-6F175D3DCCD1}">
                <a14:hiddenFill xmlns:a14="http://schemas.microsoft.com/office/drawing/2010/main">
                  <a:solidFill>
                    <a:srgbClr val="FFFFFF"/>
                  </a:solidFill>
                </a14:hiddenFill>
              </a:ext>
            </a:extLst>
          </p:spPr>
          <p:style>
            <a:lnRef idx="1">
              <a:schemeClr val="accent4"/>
            </a:lnRef>
            <a:fillRef idx="2">
              <a:schemeClr val="accent4"/>
            </a:fillRef>
            <a:effectRef idx="1">
              <a:schemeClr val="accent4"/>
            </a:effectRef>
            <a:fontRef idx="minor">
              <a:schemeClr val="dk1"/>
            </a:fontRef>
          </p:style>
          <p:txBody>
            <a:bodyPr/>
            <a:lstStyle/>
            <a:p>
              <a:endParaRPr lang="en-US"/>
            </a:p>
          </p:txBody>
        </p:sp>
        <p:sp>
          <p:nvSpPr>
            <p:cNvPr id="7" name="Rectangle 7">
              <a:extLst>
                <a:ext uri="{FF2B5EF4-FFF2-40B4-BE49-F238E27FC236}">
                  <a16:creationId xmlns:a16="http://schemas.microsoft.com/office/drawing/2014/main" id="{445B0278-0139-A546-8C67-B0B3B244D684}"/>
                </a:ext>
              </a:extLst>
            </p:cNvPr>
            <p:cNvSpPr>
              <a:spLocks noChangeAspect="1" noChangeArrowheads="1"/>
            </p:cNvSpPr>
            <p:nvPr/>
          </p:nvSpPr>
          <p:spPr bwMode="auto">
            <a:xfrm>
              <a:off x="3093" y="2170"/>
              <a:ext cx="1440" cy="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0">
              <a:scrgbClr r="0" g="0" b="0"/>
            </a:lnRef>
            <a:fillRef idx="0">
              <a:scrgbClr r="0" g="0" b="0"/>
            </a:fillRef>
            <a:effectRef idx="0">
              <a:scrgbClr r="0" g="0" b="0"/>
            </a:effectRef>
            <a:fontRef idx="minor">
              <a:schemeClr val="accent2"/>
            </a:fontRef>
          </p:style>
          <p:txBody>
            <a:bodyPr lIns="0" tIns="0" rIns="0" bIns="0">
              <a:spAutoFit/>
            </a:bodyPr>
            <a:lstStyle/>
            <a:p>
              <a:pPr algn="ctr">
                <a:spcBef>
                  <a:spcPct val="50000"/>
                </a:spcBef>
              </a:pPr>
              <a:r>
                <a:rPr lang="en-GB" sz="2000" dirty="0">
                  <a:solidFill>
                    <a:srgbClr val="800000"/>
                  </a:solidFill>
                  <a:latin typeface="Verdana" pitchFamily="34" charset="0"/>
                </a:rPr>
                <a:t>Issue loan</a:t>
              </a:r>
            </a:p>
          </p:txBody>
        </p:sp>
      </p:grpSp>
      <p:sp>
        <p:nvSpPr>
          <p:cNvPr id="8" name="Line 11">
            <a:extLst>
              <a:ext uri="{FF2B5EF4-FFF2-40B4-BE49-F238E27FC236}">
                <a16:creationId xmlns:a16="http://schemas.microsoft.com/office/drawing/2014/main" id="{C63778ED-26E8-FB41-9681-D535D01974BC}"/>
              </a:ext>
            </a:extLst>
          </p:cNvPr>
          <p:cNvSpPr>
            <a:spLocks noChangeAspect="1" noChangeShapeType="1"/>
          </p:cNvSpPr>
          <p:nvPr/>
        </p:nvSpPr>
        <p:spPr bwMode="auto">
          <a:xfrm>
            <a:off x="4003980" y="4518025"/>
            <a:ext cx="1989292" cy="0"/>
          </a:xfrm>
          <a:prstGeom prst="line">
            <a:avLst/>
          </a:prstGeom>
          <a:ln>
            <a:headEnd/>
            <a:tailEnd/>
          </a:ln>
          <a:extLst>
            <a:ext uri="{909E8E84-426E-40DD-AFC4-6F175D3DCCD1}">
              <a14:hiddenFill xmlns:a14="http://schemas.microsoft.com/office/drawing/2010/main">
                <a:noFill/>
              </a14:hiddenFill>
            </a:ext>
          </a:extLst>
        </p:spPr>
        <p:style>
          <a:lnRef idx="1">
            <a:schemeClr val="accent4"/>
          </a:lnRef>
          <a:fillRef idx="0">
            <a:schemeClr val="accent4"/>
          </a:fillRef>
          <a:effectRef idx="0">
            <a:schemeClr val="accent4"/>
          </a:effectRef>
          <a:fontRef idx="minor">
            <a:schemeClr val="tx1"/>
          </a:fontRef>
        </p:style>
        <p:txBody>
          <a:bodyPr/>
          <a:lstStyle/>
          <a:p>
            <a:endParaRPr lang="en-GB"/>
          </a:p>
        </p:txBody>
      </p:sp>
      <p:grpSp>
        <p:nvGrpSpPr>
          <p:cNvPr id="9" name="Group 17">
            <a:extLst>
              <a:ext uri="{FF2B5EF4-FFF2-40B4-BE49-F238E27FC236}">
                <a16:creationId xmlns:a16="http://schemas.microsoft.com/office/drawing/2014/main" id="{C6E5533F-D725-9D42-BD9E-EFE1910A8B49}"/>
              </a:ext>
            </a:extLst>
          </p:cNvPr>
          <p:cNvGrpSpPr>
            <a:grpSpLocks/>
          </p:cNvGrpSpPr>
          <p:nvPr/>
        </p:nvGrpSpPr>
        <p:grpSpPr bwMode="auto">
          <a:xfrm>
            <a:off x="3648075" y="3917536"/>
            <a:ext cx="717550" cy="1230312"/>
            <a:chOff x="611" y="1947"/>
            <a:chExt cx="500" cy="910"/>
          </a:xfrm>
        </p:grpSpPr>
        <p:sp>
          <p:nvSpPr>
            <p:cNvPr id="10" name="Line 18">
              <a:extLst>
                <a:ext uri="{FF2B5EF4-FFF2-40B4-BE49-F238E27FC236}">
                  <a16:creationId xmlns:a16="http://schemas.microsoft.com/office/drawing/2014/main" id="{AE2CE926-7636-3F41-A7C4-45A32FCA55B8}"/>
                </a:ext>
              </a:extLst>
            </p:cNvPr>
            <p:cNvSpPr>
              <a:spLocks noChangeAspect="1" noChangeShapeType="1"/>
            </p:cNvSpPr>
            <p:nvPr/>
          </p:nvSpPr>
          <p:spPr bwMode="auto">
            <a:xfrm flipV="1">
              <a:off x="859" y="2165"/>
              <a:ext cx="2" cy="308"/>
            </a:xfrm>
            <a:prstGeom prst="line">
              <a:avLst/>
            </a:prstGeom>
            <a:ln>
              <a:headEnd/>
              <a:tailEnd/>
            </a:ln>
            <a:extLst>
              <a:ext uri="{909E8E84-426E-40DD-AFC4-6F175D3DCCD1}">
                <a14:hiddenFill xmlns:a14="http://schemas.microsoft.com/office/drawing/2010/main">
                  <a:noFill/>
                </a14:hiddenFill>
              </a:ext>
            </a:extLst>
          </p:spPr>
          <p:style>
            <a:lnRef idx="2">
              <a:schemeClr val="accent4"/>
            </a:lnRef>
            <a:fillRef idx="1">
              <a:schemeClr val="lt1"/>
            </a:fillRef>
            <a:effectRef idx="0">
              <a:schemeClr val="accent4"/>
            </a:effectRef>
            <a:fontRef idx="minor">
              <a:schemeClr val="dk1"/>
            </a:fontRef>
          </p:style>
          <p:txBody>
            <a:bodyPr/>
            <a:lstStyle/>
            <a:p>
              <a:endParaRPr lang="en-GB"/>
            </a:p>
          </p:txBody>
        </p:sp>
        <p:sp>
          <p:nvSpPr>
            <p:cNvPr id="11" name="Line 19">
              <a:extLst>
                <a:ext uri="{FF2B5EF4-FFF2-40B4-BE49-F238E27FC236}">
                  <a16:creationId xmlns:a16="http://schemas.microsoft.com/office/drawing/2014/main" id="{EDCD10AF-F519-F044-B048-89C9CEFA12A7}"/>
                </a:ext>
              </a:extLst>
            </p:cNvPr>
            <p:cNvSpPr>
              <a:spLocks noChangeAspect="1" noChangeShapeType="1"/>
            </p:cNvSpPr>
            <p:nvPr/>
          </p:nvSpPr>
          <p:spPr bwMode="auto">
            <a:xfrm flipV="1">
              <a:off x="611" y="2269"/>
              <a:ext cx="500" cy="2"/>
            </a:xfrm>
            <a:prstGeom prst="line">
              <a:avLst/>
            </a:prstGeom>
            <a:ln>
              <a:headEnd/>
              <a:tailEnd/>
            </a:ln>
            <a:extLst>
              <a:ext uri="{909E8E84-426E-40DD-AFC4-6F175D3DCCD1}">
                <a14:hiddenFill xmlns:a14="http://schemas.microsoft.com/office/drawing/2010/main">
                  <a:noFill/>
                </a14:hiddenFill>
              </a:ext>
            </a:extLst>
          </p:spPr>
          <p:style>
            <a:lnRef idx="2">
              <a:schemeClr val="accent4"/>
            </a:lnRef>
            <a:fillRef idx="1">
              <a:schemeClr val="lt1"/>
            </a:fillRef>
            <a:effectRef idx="0">
              <a:schemeClr val="accent4"/>
            </a:effectRef>
            <a:fontRef idx="minor">
              <a:schemeClr val="dk1"/>
            </a:fontRef>
          </p:style>
          <p:txBody>
            <a:bodyPr/>
            <a:lstStyle/>
            <a:p>
              <a:endParaRPr lang="en-GB"/>
            </a:p>
          </p:txBody>
        </p:sp>
        <p:grpSp>
          <p:nvGrpSpPr>
            <p:cNvPr id="12" name="Group 20">
              <a:extLst>
                <a:ext uri="{FF2B5EF4-FFF2-40B4-BE49-F238E27FC236}">
                  <a16:creationId xmlns:a16="http://schemas.microsoft.com/office/drawing/2014/main" id="{3802CFCE-75F1-EC40-9A96-ED1619CDC220}"/>
                </a:ext>
              </a:extLst>
            </p:cNvPr>
            <p:cNvGrpSpPr>
              <a:grpSpLocks noChangeAspect="1"/>
            </p:cNvGrpSpPr>
            <p:nvPr/>
          </p:nvGrpSpPr>
          <p:grpSpPr bwMode="auto">
            <a:xfrm>
              <a:off x="629" y="2473"/>
              <a:ext cx="464" cy="384"/>
              <a:chOff x="1180" y="1802"/>
              <a:chExt cx="232" cy="192"/>
            </a:xfrm>
          </p:grpSpPr>
          <p:sp>
            <p:nvSpPr>
              <p:cNvPr id="14" name="Line 21">
                <a:extLst>
                  <a:ext uri="{FF2B5EF4-FFF2-40B4-BE49-F238E27FC236}">
                    <a16:creationId xmlns:a16="http://schemas.microsoft.com/office/drawing/2014/main" id="{71FD78D1-67A6-A14F-9023-8E7CA10B792C}"/>
                  </a:ext>
                </a:extLst>
              </p:cNvPr>
              <p:cNvSpPr>
                <a:spLocks noChangeAspect="1" noChangeShapeType="1"/>
              </p:cNvSpPr>
              <p:nvPr/>
            </p:nvSpPr>
            <p:spPr bwMode="auto">
              <a:xfrm flipV="1">
                <a:off x="1180" y="1802"/>
                <a:ext cx="116" cy="192"/>
              </a:xfrm>
              <a:prstGeom prst="line">
                <a:avLst/>
              </a:prstGeom>
              <a:ln>
                <a:headEnd/>
                <a:tailEnd/>
              </a:ln>
              <a:extLst>
                <a:ext uri="{909E8E84-426E-40DD-AFC4-6F175D3DCCD1}">
                  <a14:hiddenFill xmlns:a14="http://schemas.microsoft.com/office/drawing/2010/main">
                    <a:noFill/>
                  </a14:hiddenFill>
                </a:ext>
              </a:extLst>
            </p:spPr>
            <p:style>
              <a:lnRef idx="2">
                <a:schemeClr val="accent4"/>
              </a:lnRef>
              <a:fillRef idx="1">
                <a:schemeClr val="lt1"/>
              </a:fillRef>
              <a:effectRef idx="0">
                <a:schemeClr val="accent4"/>
              </a:effectRef>
              <a:fontRef idx="minor">
                <a:schemeClr val="dk1"/>
              </a:fontRef>
            </p:style>
            <p:txBody>
              <a:bodyPr/>
              <a:lstStyle/>
              <a:p>
                <a:endParaRPr lang="en-GB"/>
              </a:p>
            </p:txBody>
          </p:sp>
          <p:sp>
            <p:nvSpPr>
              <p:cNvPr id="15" name="Line 22">
                <a:extLst>
                  <a:ext uri="{FF2B5EF4-FFF2-40B4-BE49-F238E27FC236}">
                    <a16:creationId xmlns:a16="http://schemas.microsoft.com/office/drawing/2014/main" id="{9C7DAD3A-38BA-9243-BD91-90D61EF689BB}"/>
                  </a:ext>
                </a:extLst>
              </p:cNvPr>
              <p:cNvSpPr>
                <a:spLocks noChangeAspect="1" noChangeShapeType="1"/>
              </p:cNvSpPr>
              <p:nvPr/>
            </p:nvSpPr>
            <p:spPr bwMode="auto">
              <a:xfrm>
                <a:off x="1296" y="1802"/>
                <a:ext cx="116" cy="192"/>
              </a:xfrm>
              <a:prstGeom prst="line">
                <a:avLst/>
              </a:prstGeom>
              <a:ln>
                <a:headEnd/>
                <a:tailEnd/>
              </a:ln>
              <a:extLst>
                <a:ext uri="{909E8E84-426E-40DD-AFC4-6F175D3DCCD1}">
                  <a14:hiddenFill xmlns:a14="http://schemas.microsoft.com/office/drawing/2010/main">
                    <a:noFill/>
                  </a14:hiddenFill>
                </a:ext>
              </a:extLst>
            </p:spPr>
            <p:style>
              <a:lnRef idx="2">
                <a:schemeClr val="accent4"/>
              </a:lnRef>
              <a:fillRef idx="1">
                <a:schemeClr val="lt1"/>
              </a:fillRef>
              <a:effectRef idx="0">
                <a:schemeClr val="accent4"/>
              </a:effectRef>
              <a:fontRef idx="minor">
                <a:schemeClr val="dk1"/>
              </a:fontRef>
            </p:style>
            <p:txBody>
              <a:bodyPr/>
              <a:lstStyle/>
              <a:p>
                <a:endParaRPr lang="en-GB"/>
              </a:p>
            </p:txBody>
          </p:sp>
        </p:grpSp>
        <p:sp>
          <p:nvSpPr>
            <p:cNvPr id="13" name="Oval 23">
              <a:extLst>
                <a:ext uri="{FF2B5EF4-FFF2-40B4-BE49-F238E27FC236}">
                  <a16:creationId xmlns:a16="http://schemas.microsoft.com/office/drawing/2014/main" id="{9A43BCB2-A0CF-3A43-9595-29ECDB5452BB}"/>
                </a:ext>
              </a:extLst>
            </p:cNvPr>
            <p:cNvSpPr>
              <a:spLocks noChangeAspect="1" noChangeArrowheads="1"/>
            </p:cNvSpPr>
            <p:nvPr/>
          </p:nvSpPr>
          <p:spPr bwMode="auto">
            <a:xfrm>
              <a:off x="749" y="1947"/>
              <a:ext cx="224" cy="230"/>
            </a:xfrm>
            <a:prstGeom prst="ellipse">
              <a:avLst/>
            </a:prstGeom>
            <a:ln>
              <a:headEnd/>
              <a:tailEnd/>
            </a:ln>
          </p:spPr>
          <p:style>
            <a:lnRef idx="2">
              <a:schemeClr val="accent4"/>
            </a:lnRef>
            <a:fillRef idx="1">
              <a:schemeClr val="lt1"/>
            </a:fillRef>
            <a:effectRef idx="0">
              <a:schemeClr val="accent4"/>
            </a:effectRef>
            <a:fontRef idx="minor">
              <a:schemeClr val="dk1"/>
            </a:fontRef>
          </p:style>
          <p:txBody>
            <a:bodyPr/>
            <a:lstStyle/>
            <a:p>
              <a:endParaRPr lang="en-US"/>
            </a:p>
          </p:txBody>
        </p:sp>
      </p:grpSp>
      <p:sp>
        <p:nvSpPr>
          <p:cNvPr id="16" name="Rounded Rectangular Callout 15">
            <a:extLst>
              <a:ext uri="{FF2B5EF4-FFF2-40B4-BE49-F238E27FC236}">
                <a16:creationId xmlns:a16="http://schemas.microsoft.com/office/drawing/2014/main" id="{CF958F14-B77F-6844-80E8-BB7980BE45B5}"/>
              </a:ext>
            </a:extLst>
          </p:cNvPr>
          <p:cNvSpPr/>
          <p:nvPr/>
        </p:nvSpPr>
        <p:spPr>
          <a:xfrm>
            <a:off x="8750262" y="3662363"/>
            <a:ext cx="3331703" cy="2033587"/>
          </a:xfrm>
          <a:prstGeom prst="wedgeRoundRectCallout">
            <a:avLst>
              <a:gd name="adj1" fmla="val -68290"/>
              <a:gd name="adj2" fmla="val -8762"/>
              <a:gd name="adj3" fmla="val 16667"/>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a:t>As a </a:t>
            </a:r>
            <a:r>
              <a:rPr lang="en-US" dirty="0">
                <a:solidFill>
                  <a:schemeClr val="tx1"/>
                </a:solidFill>
              </a:rPr>
              <a:t>Checkout Desk Librarian</a:t>
            </a:r>
            <a:r>
              <a:rPr lang="en-US" dirty="0"/>
              <a:t> I want to </a:t>
            </a:r>
            <a:r>
              <a:rPr lang="en-US" dirty="0">
                <a:solidFill>
                  <a:schemeClr val="tx1"/>
                </a:solidFill>
              </a:rPr>
              <a:t>issue loan items</a:t>
            </a:r>
            <a:r>
              <a:rPr lang="en-US" dirty="0"/>
              <a:t> so that </a:t>
            </a:r>
            <a:r>
              <a:rPr lang="en-US" dirty="0">
                <a:solidFill>
                  <a:schemeClr val="tx1"/>
                </a:solidFill>
              </a:rPr>
              <a:t>I can serve more members quickly</a:t>
            </a:r>
          </a:p>
        </p:txBody>
      </p:sp>
    </p:spTree>
    <p:extLst>
      <p:ext uri="{BB962C8B-B14F-4D97-AF65-F5344CB8AC3E}">
        <p14:creationId xmlns:p14="http://schemas.microsoft.com/office/powerpoint/2010/main" val="40546917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3512F-0CA8-8A42-9D47-D82B99E9F6D0}"/>
              </a:ext>
            </a:extLst>
          </p:cNvPr>
          <p:cNvSpPr>
            <a:spLocks noGrp="1"/>
          </p:cNvSpPr>
          <p:nvPr>
            <p:ph type="title"/>
          </p:nvPr>
        </p:nvSpPr>
        <p:spPr/>
        <p:txBody>
          <a:bodyPr/>
          <a:lstStyle/>
          <a:p>
            <a:r>
              <a:rPr lang="en-US" dirty="0"/>
              <a:t>Use Case Diagram : purpose</a:t>
            </a:r>
          </a:p>
        </p:txBody>
      </p:sp>
      <p:sp>
        <p:nvSpPr>
          <p:cNvPr id="3" name="Content Placeholder 2">
            <a:extLst>
              <a:ext uri="{FF2B5EF4-FFF2-40B4-BE49-F238E27FC236}">
                <a16:creationId xmlns:a16="http://schemas.microsoft.com/office/drawing/2014/main" id="{77FA72E2-8EA3-CC4B-8A2E-E951488CB0FB}"/>
              </a:ext>
            </a:extLst>
          </p:cNvPr>
          <p:cNvSpPr>
            <a:spLocks noGrp="1"/>
          </p:cNvSpPr>
          <p:nvPr>
            <p:ph idx="1"/>
          </p:nvPr>
        </p:nvSpPr>
        <p:spPr/>
        <p:txBody>
          <a:bodyPr/>
          <a:lstStyle/>
          <a:p>
            <a:r>
              <a:rPr lang="en-US" dirty="0"/>
              <a:t>Document the </a:t>
            </a:r>
            <a:r>
              <a:rPr lang="en-US" dirty="0">
                <a:solidFill>
                  <a:schemeClr val="accent4"/>
                </a:solidFill>
              </a:rPr>
              <a:t>functionality</a:t>
            </a:r>
            <a:r>
              <a:rPr lang="en-US" dirty="0"/>
              <a:t> of the system from the </a:t>
            </a:r>
            <a:r>
              <a:rPr lang="en-US" dirty="0">
                <a:solidFill>
                  <a:schemeClr val="accent4"/>
                </a:solidFill>
              </a:rPr>
              <a:t>users’ perspective</a:t>
            </a:r>
          </a:p>
          <a:p>
            <a:r>
              <a:rPr lang="en-US" dirty="0"/>
              <a:t>Document the </a:t>
            </a:r>
            <a:r>
              <a:rPr lang="en-US" dirty="0">
                <a:solidFill>
                  <a:schemeClr val="accent4"/>
                </a:solidFill>
              </a:rPr>
              <a:t>scope</a:t>
            </a:r>
            <a:r>
              <a:rPr lang="en-US" dirty="0"/>
              <a:t> of the system</a:t>
            </a:r>
          </a:p>
          <a:p>
            <a:r>
              <a:rPr lang="en-US" dirty="0"/>
              <a:t>Document the </a:t>
            </a:r>
            <a:r>
              <a:rPr lang="en-US" dirty="0">
                <a:solidFill>
                  <a:schemeClr val="accent4"/>
                </a:solidFill>
              </a:rPr>
              <a:t>interaction</a:t>
            </a:r>
            <a:r>
              <a:rPr lang="en-US" dirty="0"/>
              <a:t> between the </a:t>
            </a:r>
            <a:r>
              <a:rPr lang="en-US" dirty="0">
                <a:solidFill>
                  <a:schemeClr val="accent4"/>
                </a:solidFill>
              </a:rPr>
              <a:t>users</a:t>
            </a:r>
            <a:r>
              <a:rPr lang="en-US" dirty="0"/>
              <a:t> and the </a:t>
            </a:r>
            <a:r>
              <a:rPr lang="en-US" dirty="0">
                <a:solidFill>
                  <a:schemeClr val="accent4"/>
                </a:solidFill>
              </a:rPr>
              <a:t>system</a:t>
            </a:r>
            <a:r>
              <a:rPr lang="en-US" dirty="0"/>
              <a:t> using supporting </a:t>
            </a:r>
            <a:r>
              <a:rPr lang="en-US" dirty="0">
                <a:solidFill>
                  <a:schemeClr val="accent4"/>
                </a:solidFill>
              </a:rPr>
              <a:t>use case descriptions</a:t>
            </a:r>
          </a:p>
        </p:txBody>
      </p:sp>
    </p:spTree>
    <p:extLst>
      <p:ext uri="{BB962C8B-B14F-4D97-AF65-F5344CB8AC3E}">
        <p14:creationId xmlns:p14="http://schemas.microsoft.com/office/powerpoint/2010/main" val="24682157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A8ADC-7901-604B-9AB0-24E81618713F}"/>
              </a:ext>
            </a:extLst>
          </p:cNvPr>
          <p:cNvSpPr>
            <a:spLocks noGrp="1"/>
          </p:cNvSpPr>
          <p:nvPr>
            <p:ph type="title"/>
          </p:nvPr>
        </p:nvSpPr>
        <p:spPr/>
        <p:txBody>
          <a:bodyPr/>
          <a:lstStyle/>
          <a:p>
            <a:r>
              <a:rPr lang="en-US" dirty="0"/>
              <a:t>Requirements Validation </a:t>
            </a:r>
          </a:p>
        </p:txBody>
      </p:sp>
      <p:sp>
        <p:nvSpPr>
          <p:cNvPr id="3" name="Content Placeholder 2">
            <a:extLst>
              <a:ext uri="{FF2B5EF4-FFF2-40B4-BE49-F238E27FC236}">
                <a16:creationId xmlns:a16="http://schemas.microsoft.com/office/drawing/2014/main" id="{5BBD18EA-926C-6B40-B7D5-55476BC88060}"/>
              </a:ext>
            </a:extLst>
          </p:cNvPr>
          <p:cNvSpPr>
            <a:spLocks noGrp="1"/>
          </p:cNvSpPr>
          <p:nvPr>
            <p:ph idx="1"/>
          </p:nvPr>
        </p:nvSpPr>
        <p:spPr/>
        <p:txBody>
          <a:bodyPr/>
          <a:lstStyle/>
          <a:p>
            <a:r>
              <a:rPr lang="en-US" dirty="0"/>
              <a:t>User story must have acceptance criteria</a:t>
            </a:r>
          </a:p>
          <a:p>
            <a:r>
              <a:rPr lang="en-US" dirty="0"/>
              <a:t>1. Member look-up must be by </a:t>
            </a:r>
            <a:r>
              <a:rPr lang="en-US" dirty="0">
                <a:solidFill>
                  <a:schemeClr val="accent4"/>
                </a:solidFill>
              </a:rPr>
              <a:t>name</a:t>
            </a:r>
            <a:r>
              <a:rPr lang="en-US" dirty="0"/>
              <a:t> or </a:t>
            </a:r>
            <a:r>
              <a:rPr lang="en-US" dirty="0">
                <a:solidFill>
                  <a:schemeClr val="accent4"/>
                </a:solidFill>
              </a:rPr>
              <a:t>member number</a:t>
            </a:r>
          </a:p>
          <a:p>
            <a:r>
              <a:rPr lang="en-US" dirty="0"/>
              <a:t>2. Current </a:t>
            </a:r>
            <a:r>
              <a:rPr lang="en-US" dirty="0">
                <a:solidFill>
                  <a:schemeClr val="accent4"/>
                </a:solidFill>
              </a:rPr>
              <a:t>loan items </a:t>
            </a:r>
            <a:r>
              <a:rPr lang="en-US" dirty="0"/>
              <a:t>and </a:t>
            </a:r>
            <a:r>
              <a:rPr lang="en-US" dirty="0">
                <a:solidFill>
                  <a:schemeClr val="accent4"/>
                </a:solidFill>
              </a:rPr>
              <a:t>member status </a:t>
            </a:r>
            <a:r>
              <a:rPr lang="en-US" dirty="0"/>
              <a:t>must be displayed</a:t>
            </a:r>
          </a:p>
        </p:txBody>
      </p:sp>
    </p:spTree>
    <p:extLst>
      <p:ext uri="{BB962C8B-B14F-4D97-AF65-F5344CB8AC3E}">
        <p14:creationId xmlns:p14="http://schemas.microsoft.com/office/powerpoint/2010/main" val="19110181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3C85F-154D-8445-9F3D-93F56BE88EA9}"/>
              </a:ext>
            </a:extLst>
          </p:cNvPr>
          <p:cNvSpPr>
            <a:spLocks noGrp="1"/>
          </p:cNvSpPr>
          <p:nvPr>
            <p:ph type="title"/>
          </p:nvPr>
        </p:nvSpPr>
        <p:spPr/>
        <p:txBody>
          <a:bodyPr/>
          <a:lstStyle/>
          <a:p>
            <a:r>
              <a:rPr lang="en-US" dirty="0"/>
              <a:t>Identifying User stories and Use Cases</a:t>
            </a:r>
          </a:p>
        </p:txBody>
      </p:sp>
      <p:sp>
        <p:nvSpPr>
          <p:cNvPr id="3" name="Content Placeholder 2">
            <a:extLst>
              <a:ext uri="{FF2B5EF4-FFF2-40B4-BE49-F238E27FC236}">
                <a16:creationId xmlns:a16="http://schemas.microsoft.com/office/drawing/2014/main" id="{D274DDDF-F768-7040-A4D2-5FFD5AC1C451}"/>
              </a:ext>
            </a:extLst>
          </p:cNvPr>
          <p:cNvSpPr>
            <a:spLocks noGrp="1"/>
          </p:cNvSpPr>
          <p:nvPr>
            <p:ph idx="1"/>
          </p:nvPr>
        </p:nvSpPr>
        <p:spPr/>
        <p:txBody>
          <a:bodyPr/>
          <a:lstStyle/>
          <a:p>
            <a:r>
              <a:rPr lang="en-US" dirty="0"/>
              <a:t>Work out who you need to speak to</a:t>
            </a:r>
          </a:p>
          <a:p>
            <a:r>
              <a:rPr lang="en-US" dirty="0"/>
              <a:t>Identify all potential users for the new system</a:t>
            </a:r>
          </a:p>
          <a:p>
            <a:r>
              <a:rPr lang="en-US" dirty="0"/>
              <a:t>Classify the potential users in terms of the functional role (stock control, manage members)</a:t>
            </a:r>
          </a:p>
          <a:p>
            <a:r>
              <a:rPr lang="en-US" dirty="0"/>
              <a:t>Further classify potential users by </a:t>
            </a:r>
            <a:r>
              <a:rPr lang="en-US" dirty="0" err="1"/>
              <a:t>organisation</a:t>
            </a:r>
            <a:r>
              <a:rPr lang="en-US" dirty="0"/>
              <a:t> level (operational, management, executive)</a:t>
            </a:r>
          </a:p>
        </p:txBody>
      </p:sp>
    </p:spTree>
    <p:extLst>
      <p:ext uri="{BB962C8B-B14F-4D97-AF65-F5344CB8AC3E}">
        <p14:creationId xmlns:p14="http://schemas.microsoft.com/office/powerpoint/2010/main" val="306901889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7398D-98D7-7542-B540-4CD25C87A18B}"/>
              </a:ext>
            </a:extLst>
          </p:cNvPr>
          <p:cNvSpPr>
            <a:spLocks noGrp="1"/>
          </p:cNvSpPr>
          <p:nvPr>
            <p:ph type="title"/>
          </p:nvPr>
        </p:nvSpPr>
        <p:spPr/>
        <p:txBody>
          <a:bodyPr/>
          <a:lstStyle/>
          <a:p>
            <a:r>
              <a:rPr lang="en-US" dirty="0"/>
              <a:t>User stories .. continued</a:t>
            </a:r>
          </a:p>
        </p:txBody>
      </p:sp>
      <p:sp>
        <p:nvSpPr>
          <p:cNvPr id="3" name="Content Placeholder 2">
            <a:extLst>
              <a:ext uri="{FF2B5EF4-FFF2-40B4-BE49-F238E27FC236}">
                <a16:creationId xmlns:a16="http://schemas.microsoft.com/office/drawing/2014/main" id="{847FDF1D-C029-6A45-AD48-80B75383E90B}"/>
              </a:ext>
            </a:extLst>
          </p:cNvPr>
          <p:cNvSpPr>
            <a:spLocks noGrp="1"/>
          </p:cNvSpPr>
          <p:nvPr>
            <p:ph idx="1"/>
          </p:nvPr>
        </p:nvSpPr>
        <p:spPr>
          <a:xfrm>
            <a:off x="838200" y="1825625"/>
            <a:ext cx="11068050" cy="4351338"/>
          </a:xfrm>
        </p:spPr>
        <p:txBody>
          <a:bodyPr/>
          <a:lstStyle/>
          <a:p>
            <a:r>
              <a:rPr lang="en-US" dirty="0"/>
              <a:t>Should now have a list of preliminary use cases organized by type of user</a:t>
            </a:r>
          </a:p>
          <a:p>
            <a:r>
              <a:rPr lang="en-US" dirty="0"/>
              <a:t>Look for duplicates with similar names, resolve inconsistencies</a:t>
            </a:r>
          </a:p>
          <a:p>
            <a:r>
              <a:rPr lang="en-US" dirty="0"/>
              <a:t>Identify where different types of users need the same thing</a:t>
            </a:r>
          </a:p>
          <a:p>
            <a:r>
              <a:rPr lang="en-US" dirty="0"/>
              <a:t>Review list with stakeholders</a:t>
            </a:r>
          </a:p>
        </p:txBody>
      </p:sp>
      <p:pic>
        <p:nvPicPr>
          <p:cNvPr id="4" name="Picture 3">
            <a:extLst>
              <a:ext uri="{FF2B5EF4-FFF2-40B4-BE49-F238E27FC236}">
                <a16:creationId xmlns:a16="http://schemas.microsoft.com/office/drawing/2014/main" id="{F1CAB45B-79D5-F842-9898-518750B9AA93}"/>
              </a:ext>
            </a:extLst>
          </p:cNvPr>
          <p:cNvPicPr>
            <a:picLocks noChangeAspect="1"/>
          </p:cNvPicPr>
          <p:nvPr/>
        </p:nvPicPr>
        <p:blipFill rotWithShape="1">
          <a:blip r:embed="rId2">
            <a:extLst>
              <a:ext uri="{28A0092B-C50C-407E-A947-70E740481C1C}">
                <a14:useLocalDpi xmlns:a14="http://schemas.microsoft.com/office/drawing/2010/main" val="0"/>
              </a:ext>
            </a:extLst>
          </a:blip>
          <a:srcRect l="2666" t="6868" r="16756" b="11185"/>
          <a:stretch/>
        </p:blipFill>
        <p:spPr>
          <a:xfrm>
            <a:off x="6096000" y="4171950"/>
            <a:ext cx="6000750" cy="2419350"/>
          </a:xfrm>
          <a:prstGeom prst="rect">
            <a:avLst/>
          </a:prstGeom>
        </p:spPr>
      </p:pic>
    </p:spTree>
    <p:extLst>
      <p:ext uri="{BB962C8B-B14F-4D97-AF65-F5344CB8AC3E}">
        <p14:creationId xmlns:p14="http://schemas.microsoft.com/office/powerpoint/2010/main" val="2421969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EEA9A-A1BB-3347-A5A6-04E0778D9A35}"/>
              </a:ext>
            </a:extLst>
          </p:cNvPr>
          <p:cNvSpPr>
            <a:spLocks noGrp="1"/>
          </p:cNvSpPr>
          <p:nvPr>
            <p:ph type="title"/>
          </p:nvPr>
        </p:nvSpPr>
        <p:spPr/>
        <p:txBody>
          <a:bodyPr/>
          <a:lstStyle/>
          <a:p>
            <a:r>
              <a:rPr lang="en-US" dirty="0"/>
              <a:t>Categories of requirements</a:t>
            </a:r>
          </a:p>
        </p:txBody>
      </p:sp>
      <p:sp>
        <p:nvSpPr>
          <p:cNvPr id="3" name="Content Placeholder 2">
            <a:extLst>
              <a:ext uri="{FF2B5EF4-FFF2-40B4-BE49-F238E27FC236}">
                <a16:creationId xmlns:a16="http://schemas.microsoft.com/office/drawing/2014/main" id="{067DAE18-BDF4-2943-BCF3-8F7A81BCC958}"/>
              </a:ext>
            </a:extLst>
          </p:cNvPr>
          <p:cNvSpPr>
            <a:spLocks noGrp="1"/>
          </p:cNvSpPr>
          <p:nvPr>
            <p:ph idx="1"/>
          </p:nvPr>
        </p:nvSpPr>
        <p:spPr/>
        <p:txBody>
          <a:bodyPr/>
          <a:lstStyle/>
          <a:p>
            <a:r>
              <a:rPr lang="en-US" dirty="0"/>
              <a:t>Functional vs non-functional</a:t>
            </a:r>
          </a:p>
          <a:p>
            <a:r>
              <a:rPr lang="en-US" dirty="0"/>
              <a:t>Safety and security (system security)</a:t>
            </a:r>
          </a:p>
          <a:p>
            <a:r>
              <a:rPr lang="en-US" dirty="0"/>
              <a:t>Quality, domain, interoperability, CRUD</a:t>
            </a:r>
          </a:p>
          <a:p>
            <a:r>
              <a:rPr lang="en-US" dirty="0"/>
              <a:t>High level vs detailed</a:t>
            </a:r>
          </a:p>
        </p:txBody>
      </p:sp>
      <p:sp>
        <p:nvSpPr>
          <p:cNvPr id="4" name="Rectangular Callout 3">
            <a:extLst>
              <a:ext uri="{FF2B5EF4-FFF2-40B4-BE49-F238E27FC236}">
                <a16:creationId xmlns:a16="http://schemas.microsoft.com/office/drawing/2014/main" id="{31D68937-4C11-7143-8DE4-2A13E1DE1EEB}"/>
              </a:ext>
            </a:extLst>
          </p:cNvPr>
          <p:cNvSpPr/>
          <p:nvPr/>
        </p:nvSpPr>
        <p:spPr>
          <a:xfrm>
            <a:off x="9670473" y="484909"/>
            <a:ext cx="2064327" cy="1039091"/>
          </a:xfrm>
          <a:prstGeom prst="wedgeRectCallout">
            <a:avLst>
              <a:gd name="adj1" fmla="val -109866"/>
              <a:gd name="adj2" fmla="val -10012"/>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Quick reminder from last week</a:t>
            </a:r>
          </a:p>
        </p:txBody>
      </p:sp>
    </p:spTree>
    <p:extLst>
      <p:ext uri="{BB962C8B-B14F-4D97-AF65-F5344CB8AC3E}">
        <p14:creationId xmlns:p14="http://schemas.microsoft.com/office/powerpoint/2010/main" val="92714308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39181-CF47-C34C-9405-F249558B0888}"/>
              </a:ext>
            </a:extLst>
          </p:cNvPr>
          <p:cNvSpPr>
            <a:spLocks noGrp="1"/>
          </p:cNvSpPr>
          <p:nvPr>
            <p:ph type="title"/>
          </p:nvPr>
        </p:nvSpPr>
        <p:spPr/>
        <p:txBody>
          <a:bodyPr/>
          <a:lstStyle/>
          <a:p>
            <a:r>
              <a:rPr lang="en-US" dirty="0"/>
              <a:t>Event decomposition technique</a:t>
            </a:r>
          </a:p>
        </p:txBody>
      </p:sp>
      <p:sp>
        <p:nvSpPr>
          <p:cNvPr id="3" name="Content Placeholder 2">
            <a:extLst>
              <a:ext uri="{FF2B5EF4-FFF2-40B4-BE49-F238E27FC236}">
                <a16:creationId xmlns:a16="http://schemas.microsoft.com/office/drawing/2014/main" id="{B673BAEB-E152-8649-821B-AD9E07EF22DB}"/>
              </a:ext>
            </a:extLst>
          </p:cNvPr>
          <p:cNvSpPr>
            <a:spLocks noGrp="1"/>
          </p:cNvSpPr>
          <p:nvPr>
            <p:ph idx="1"/>
          </p:nvPr>
        </p:nvSpPr>
        <p:spPr/>
        <p:txBody>
          <a:bodyPr/>
          <a:lstStyle/>
          <a:p>
            <a:r>
              <a:rPr lang="en-US" dirty="0"/>
              <a:t>Consider the types of event in the system environment that requires a response from the system</a:t>
            </a:r>
          </a:p>
          <a:p>
            <a:r>
              <a:rPr lang="en-US" dirty="0"/>
              <a:t>For each external event identify and name the use case </a:t>
            </a:r>
          </a:p>
          <a:p>
            <a:r>
              <a:rPr lang="en-US" dirty="0"/>
              <a:t>Consider temporal events that require a response from the system</a:t>
            </a:r>
          </a:p>
          <a:p>
            <a:r>
              <a:rPr lang="en-US" dirty="0"/>
              <a:t>For each temporal event, identify and name the use case, establish a point of time that triggers the use case</a:t>
            </a:r>
          </a:p>
          <a:p>
            <a:r>
              <a:rPr lang="en-US" dirty="0"/>
              <a:t>Consider the state event that system might respond to</a:t>
            </a:r>
          </a:p>
        </p:txBody>
      </p:sp>
    </p:spTree>
    <p:extLst>
      <p:ext uri="{BB962C8B-B14F-4D97-AF65-F5344CB8AC3E}">
        <p14:creationId xmlns:p14="http://schemas.microsoft.com/office/powerpoint/2010/main" val="4884085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34937" y="2136776"/>
            <a:ext cx="8979877" cy="2387600"/>
          </a:xfrm>
        </p:spPr>
        <p:txBody>
          <a:bodyPr>
            <a:normAutofit/>
          </a:bodyPr>
          <a:lstStyle/>
          <a:p>
            <a:pPr algn="l"/>
            <a:br>
              <a:rPr lang="en-US" sz="5400" b="1" dirty="0">
                <a:cs typeface="Calibri Light"/>
              </a:rPr>
            </a:br>
            <a:r>
              <a:rPr lang="en-US" sz="5400" dirty="0">
                <a:cs typeface="Calibri Light"/>
              </a:rPr>
              <a:t>Any Questions?</a:t>
            </a:r>
            <a:endParaRPr lang="en-US" sz="5400" b="1" dirty="0"/>
          </a:p>
        </p:txBody>
      </p:sp>
      <p:sp>
        <p:nvSpPr>
          <p:cNvPr id="3" name="Subtitle 2"/>
          <p:cNvSpPr>
            <a:spLocks noGrp="1"/>
          </p:cNvSpPr>
          <p:nvPr>
            <p:ph type="subTitle" idx="1"/>
          </p:nvPr>
        </p:nvSpPr>
        <p:spPr>
          <a:xfrm>
            <a:off x="4034937" y="4745037"/>
            <a:ext cx="7895126" cy="1812925"/>
          </a:xfrm>
        </p:spPr>
        <p:txBody>
          <a:bodyPr>
            <a:normAutofit/>
          </a:bodyPr>
          <a:lstStyle/>
          <a:p>
            <a:pPr algn="l"/>
            <a:endParaRPr lang="en-US" b="1" dirty="0">
              <a:solidFill>
                <a:schemeClr val="accent4">
                  <a:lumMod val="60000"/>
                  <a:lumOff val="40000"/>
                </a:schemeClr>
              </a:solidFill>
            </a:endParaRPr>
          </a:p>
        </p:txBody>
      </p:sp>
    </p:spTree>
    <p:extLst>
      <p:ext uri="{BB962C8B-B14F-4D97-AF65-F5344CB8AC3E}">
        <p14:creationId xmlns:p14="http://schemas.microsoft.com/office/powerpoint/2010/main" val="455725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D2066-4664-7346-88E4-9E9FE863B613}"/>
              </a:ext>
            </a:extLst>
          </p:cNvPr>
          <p:cNvSpPr>
            <a:spLocks noGrp="1"/>
          </p:cNvSpPr>
          <p:nvPr>
            <p:ph type="title"/>
          </p:nvPr>
        </p:nvSpPr>
        <p:spPr/>
        <p:txBody>
          <a:bodyPr/>
          <a:lstStyle/>
          <a:p>
            <a:r>
              <a:rPr lang="en-US" dirty="0"/>
              <a:t>Functional</a:t>
            </a:r>
          </a:p>
        </p:txBody>
      </p:sp>
      <p:sp>
        <p:nvSpPr>
          <p:cNvPr id="3" name="Content Placeholder 2">
            <a:extLst>
              <a:ext uri="{FF2B5EF4-FFF2-40B4-BE49-F238E27FC236}">
                <a16:creationId xmlns:a16="http://schemas.microsoft.com/office/drawing/2014/main" id="{8A8E4353-CDD5-4E4B-9876-5D7CFDF0B750}"/>
              </a:ext>
            </a:extLst>
          </p:cNvPr>
          <p:cNvSpPr>
            <a:spLocks noGrp="1"/>
          </p:cNvSpPr>
          <p:nvPr>
            <p:ph idx="1"/>
          </p:nvPr>
        </p:nvSpPr>
        <p:spPr/>
        <p:txBody>
          <a:bodyPr/>
          <a:lstStyle/>
          <a:p>
            <a:r>
              <a:rPr lang="en-US" dirty="0"/>
              <a:t>During practical’s last week you would have picked out the functional requirements</a:t>
            </a:r>
          </a:p>
          <a:p>
            <a:pPr lvl="1"/>
            <a:r>
              <a:rPr lang="en-US" dirty="0"/>
              <a:t>The statements of services that the system should provide</a:t>
            </a:r>
          </a:p>
          <a:p>
            <a:pPr lvl="1"/>
            <a:r>
              <a:rPr lang="en-US" dirty="0"/>
              <a:t>How the system should react to particular inputs</a:t>
            </a:r>
          </a:p>
        </p:txBody>
      </p:sp>
    </p:spTree>
    <p:extLst>
      <p:ext uri="{BB962C8B-B14F-4D97-AF65-F5344CB8AC3E}">
        <p14:creationId xmlns:p14="http://schemas.microsoft.com/office/powerpoint/2010/main" val="2181886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794E1-9971-0B49-BDA1-13DAD7092130}"/>
              </a:ext>
            </a:extLst>
          </p:cNvPr>
          <p:cNvSpPr>
            <a:spLocks noGrp="1"/>
          </p:cNvSpPr>
          <p:nvPr>
            <p:ph type="title"/>
          </p:nvPr>
        </p:nvSpPr>
        <p:spPr/>
        <p:txBody>
          <a:bodyPr/>
          <a:lstStyle/>
          <a:p>
            <a:r>
              <a:rPr lang="en-US" dirty="0"/>
              <a:t>Refining</a:t>
            </a:r>
          </a:p>
        </p:txBody>
      </p:sp>
      <p:sp>
        <p:nvSpPr>
          <p:cNvPr id="3" name="Content Placeholder 2">
            <a:extLst>
              <a:ext uri="{FF2B5EF4-FFF2-40B4-BE49-F238E27FC236}">
                <a16:creationId xmlns:a16="http://schemas.microsoft.com/office/drawing/2014/main" id="{BA2B388A-A81A-1443-9D54-053363FA7464}"/>
              </a:ext>
            </a:extLst>
          </p:cNvPr>
          <p:cNvSpPr>
            <a:spLocks noGrp="1"/>
          </p:cNvSpPr>
          <p:nvPr>
            <p:ph idx="1"/>
          </p:nvPr>
        </p:nvSpPr>
        <p:spPr>
          <a:xfrm>
            <a:off x="838200" y="1825625"/>
            <a:ext cx="10515600" cy="1831975"/>
          </a:xfrm>
        </p:spPr>
        <p:txBody>
          <a:bodyPr/>
          <a:lstStyle/>
          <a:p>
            <a:r>
              <a:rPr lang="en-US" dirty="0"/>
              <a:t>From the high level, need to consider more detail</a:t>
            </a:r>
          </a:p>
          <a:p>
            <a:r>
              <a:rPr lang="en-US" dirty="0"/>
              <a:t>Maybe not quite enough to write software from</a:t>
            </a:r>
          </a:p>
          <a:p>
            <a:r>
              <a:rPr lang="en-US" dirty="0"/>
              <a:t>Need to add in what it will </a:t>
            </a:r>
            <a:r>
              <a:rPr lang="en-US" dirty="0">
                <a:solidFill>
                  <a:schemeClr val="accent4"/>
                </a:solidFill>
              </a:rPr>
              <a:t>NOT</a:t>
            </a:r>
            <a:r>
              <a:rPr lang="en-US" dirty="0"/>
              <a:t> do</a:t>
            </a:r>
          </a:p>
        </p:txBody>
      </p:sp>
      <p:graphicFrame>
        <p:nvGraphicFramePr>
          <p:cNvPr id="4" name="Table 3">
            <a:extLst>
              <a:ext uri="{FF2B5EF4-FFF2-40B4-BE49-F238E27FC236}">
                <a16:creationId xmlns:a16="http://schemas.microsoft.com/office/drawing/2014/main" id="{D22A1D9C-9C88-BE49-B8C6-A65BED40B3BF}"/>
              </a:ext>
            </a:extLst>
          </p:cNvPr>
          <p:cNvGraphicFramePr>
            <a:graphicFrameLocks noGrp="1"/>
          </p:cNvGraphicFramePr>
          <p:nvPr>
            <p:extLst>
              <p:ext uri="{D42A27DB-BD31-4B8C-83A1-F6EECF244321}">
                <p14:modId xmlns:p14="http://schemas.microsoft.com/office/powerpoint/2010/main" val="3832569166"/>
              </p:ext>
            </p:extLst>
          </p:nvPr>
        </p:nvGraphicFramePr>
        <p:xfrm>
          <a:off x="1034473" y="3657600"/>
          <a:ext cx="8128000" cy="1010920"/>
        </p:xfrm>
        <a:graphic>
          <a:graphicData uri="http://schemas.openxmlformats.org/drawingml/2006/table">
            <a:tbl>
              <a:tblPr firstRow="1" bandRow="1">
                <a:tableStyleId>{5C22544A-7EE6-4342-B048-85BDC9FD1C3A}</a:tableStyleId>
              </a:tblPr>
              <a:tblGrid>
                <a:gridCol w="8128000">
                  <a:extLst>
                    <a:ext uri="{9D8B030D-6E8A-4147-A177-3AD203B41FA5}">
                      <a16:colId xmlns:a16="http://schemas.microsoft.com/office/drawing/2014/main" val="3283911509"/>
                    </a:ext>
                  </a:extLst>
                </a:gridCol>
              </a:tblGrid>
              <a:tr h="370840">
                <a:tc>
                  <a:txBody>
                    <a:bodyPr/>
                    <a:lstStyle/>
                    <a:p>
                      <a:r>
                        <a:rPr lang="en-US" dirty="0"/>
                        <a:t>Requirements Refinement</a:t>
                      </a:r>
                    </a:p>
                  </a:txBody>
                  <a:tcPr/>
                </a:tc>
                <a:extLst>
                  <a:ext uri="{0D108BD9-81ED-4DB2-BD59-A6C34878D82A}">
                    <a16:rowId xmlns:a16="http://schemas.microsoft.com/office/drawing/2014/main" val="1872057635"/>
                  </a:ext>
                </a:extLst>
              </a:tr>
              <a:tr h="370840">
                <a:tc>
                  <a:txBody>
                    <a:bodyPr/>
                    <a:lstStyle/>
                    <a:p>
                      <a:r>
                        <a:rPr lang="en-US" dirty="0"/>
                        <a:t>System must be able to respond to an invalid user-id / password.  The system should display the error message X.  It should not allow access to the system</a:t>
                      </a:r>
                    </a:p>
                  </a:txBody>
                  <a:tcPr/>
                </a:tc>
                <a:extLst>
                  <a:ext uri="{0D108BD9-81ED-4DB2-BD59-A6C34878D82A}">
                    <a16:rowId xmlns:a16="http://schemas.microsoft.com/office/drawing/2014/main" val="2146804376"/>
                  </a:ext>
                </a:extLst>
              </a:tr>
            </a:tbl>
          </a:graphicData>
        </a:graphic>
      </p:graphicFrame>
    </p:spTree>
    <p:extLst>
      <p:ext uri="{BB962C8B-B14F-4D97-AF65-F5344CB8AC3E}">
        <p14:creationId xmlns:p14="http://schemas.microsoft.com/office/powerpoint/2010/main" val="3640299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61DD8-E30A-BA4B-A483-2FE28F1179B3}"/>
              </a:ext>
            </a:extLst>
          </p:cNvPr>
          <p:cNvSpPr>
            <a:spLocks noGrp="1"/>
          </p:cNvSpPr>
          <p:nvPr>
            <p:ph type="title"/>
          </p:nvPr>
        </p:nvSpPr>
        <p:spPr/>
        <p:txBody>
          <a:bodyPr/>
          <a:lstStyle/>
          <a:p>
            <a:r>
              <a:rPr lang="en-US" dirty="0"/>
              <a:t>Non-functional</a:t>
            </a:r>
          </a:p>
        </p:txBody>
      </p:sp>
      <p:sp>
        <p:nvSpPr>
          <p:cNvPr id="3" name="Content Placeholder 2">
            <a:extLst>
              <a:ext uri="{FF2B5EF4-FFF2-40B4-BE49-F238E27FC236}">
                <a16:creationId xmlns:a16="http://schemas.microsoft.com/office/drawing/2014/main" id="{42125ABD-2DEC-8447-B968-D053F7C2AECE}"/>
              </a:ext>
            </a:extLst>
          </p:cNvPr>
          <p:cNvSpPr>
            <a:spLocks noGrp="1"/>
          </p:cNvSpPr>
          <p:nvPr>
            <p:ph idx="1"/>
          </p:nvPr>
        </p:nvSpPr>
        <p:spPr/>
        <p:txBody>
          <a:bodyPr/>
          <a:lstStyle/>
          <a:p>
            <a:r>
              <a:rPr lang="en-US" dirty="0"/>
              <a:t>Constraints on system services</a:t>
            </a:r>
          </a:p>
          <a:p>
            <a:pPr lvl="1"/>
            <a:r>
              <a:rPr lang="en-US" dirty="0"/>
              <a:t>Reliability, availability, performance, efficiency, usability</a:t>
            </a:r>
          </a:p>
          <a:p>
            <a:r>
              <a:rPr lang="en-US" dirty="0"/>
              <a:t>External requirements </a:t>
            </a:r>
          </a:p>
          <a:p>
            <a:pPr lvl="1"/>
            <a:r>
              <a:rPr lang="en-US" dirty="0"/>
              <a:t>Social, legal, ethical, interoperable</a:t>
            </a:r>
          </a:p>
        </p:txBody>
      </p:sp>
      <p:sp>
        <p:nvSpPr>
          <p:cNvPr id="4" name="Rectangular Callout 3">
            <a:extLst>
              <a:ext uri="{FF2B5EF4-FFF2-40B4-BE49-F238E27FC236}">
                <a16:creationId xmlns:a16="http://schemas.microsoft.com/office/drawing/2014/main" id="{0D74CA4D-EBCA-1F4A-9D37-B87254E83CAA}"/>
              </a:ext>
            </a:extLst>
          </p:cNvPr>
          <p:cNvSpPr/>
          <p:nvPr/>
        </p:nvSpPr>
        <p:spPr>
          <a:xfrm>
            <a:off x="9670473" y="484909"/>
            <a:ext cx="2064327" cy="1039091"/>
          </a:xfrm>
          <a:prstGeom prst="wedgeRectCallout">
            <a:avLst>
              <a:gd name="adj1" fmla="val -109866"/>
              <a:gd name="adj2" fmla="val -10012"/>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Quick reminder from last week</a:t>
            </a:r>
          </a:p>
        </p:txBody>
      </p:sp>
    </p:spTree>
    <p:extLst>
      <p:ext uri="{BB962C8B-B14F-4D97-AF65-F5344CB8AC3E}">
        <p14:creationId xmlns:p14="http://schemas.microsoft.com/office/powerpoint/2010/main" val="2973027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5E2A6-D0A5-AC46-833C-0ABAF7CB0F80}"/>
              </a:ext>
            </a:extLst>
          </p:cNvPr>
          <p:cNvSpPr>
            <a:spLocks noGrp="1"/>
          </p:cNvSpPr>
          <p:nvPr>
            <p:ph type="title"/>
          </p:nvPr>
        </p:nvSpPr>
        <p:spPr/>
        <p:txBody>
          <a:bodyPr/>
          <a:lstStyle/>
          <a:p>
            <a:r>
              <a:rPr lang="en-US" dirty="0"/>
              <a:t>Non-functional examples</a:t>
            </a:r>
          </a:p>
        </p:txBody>
      </p:sp>
      <p:sp>
        <p:nvSpPr>
          <p:cNvPr id="3" name="Content Placeholder 2">
            <a:extLst>
              <a:ext uri="{FF2B5EF4-FFF2-40B4-BE49-F238E27FC236}">
                <a16:creationId xmlns:a16="http://schemas.microsoft.com/office/drawing/2014/main" id="{F2A2C15D-EF40-4A4F-9620-23CA8A2D28EC}"/>
              </a:ext>
            </a:extLst>
          </p:cNvPr>
          <p:cNvSpPr>
            <a:spLocks noGrp="1"/>
          </p:cNvSpPr>
          <p:nvPr>
            <p:ph idx="1"/>
          </p:nvPr>
        </p:nvSpPr>
        <p:spPr>
          <a:xfrm>
            <a:off x="838200" y="1463675"/>
            <a:ext cx="10515600" cy="4351338"/>
          </a:xfrm>
        </p:spPr>
        <p:txBody>
          <a:bodyPr>
            <a:normAutofit lnSpcReduction="10000"/>
          </a:bodyPr>
          <a:lstStyle/>
          <a:p>
            <a:r>
              <a:rPr lang="en-US" dirty="0"/>
              <a:t>Performance criteria such as desired response times for updating data in the system or retrieving data from the system</a:t>
            </a:r>
          </a:p>
          <a:p>
            <a:r>
              <a:rPr lang="en-US" dirty="0"/>
              <a:t>Ability of system to cope with high level of simultaneous access by many users</a:t>
            </a:r>
          </a:p>
          <a:p>
            <a:r>
              <a:rPr lang="en-US" dirty="0"/>
              <a:t>Availability of system with the minimum of downtime</a:t>
            </a:r>
          </a:p>
          <a:p>
            <a:r>
              <a:rPr lang="en-US" dirty="0"/>
              <a:t>Time taken to recover from a system failure</a:t>
            </a:r>
          </a:p>
          <a:p>
            <a:r>
              <a:rPr lang="en-US" dirty="0"/>
              <a:t>Anticipated volumes of data, either in terms of transaction throughput or of what must be stored</a:t>
            </a:r>
          </a:p>
          <a:p>
            <a:r>
              <a:rPr lang="en-US" dirty="0"/>
              <a:t>Security considerations such as resistance to attacks and the ability to detect attacks</a:t>
            </a:r>
          </a:p>
        </p:txBody>
      </p:sp>
    </p:spTree>
    <p:extLst>
      <p:ext uri="{BB962C8B-B14F-4D97-AF65-F5344CB8AC3E}">
        <p14:creationId xmlns:p14="http://schemas.microsoft.com/office/powerpoint/2010/main" val="40173870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52016E78E9AF74EA603C9F795980204" ma:contentTypeVersion="5" ma:contentTypeDescription="Create a new document." ma:contentTypeScope="" ma:versionID="c1e1e6aedf02edd7c4d2a68a70a62cba">
  <xsd:schema xmlns:xsd="http://www.w3.org/2001/XMLSchema" xmlns:xs="http://www.w3.org/2001/XMLSchema" xmlns:p="http://schemas.microsoft.com/office/2006/metadata/properties" xmlns:ns1="6012c4bf-0b91-4f3e-b722-ad8a8e41f5a5" xmlns:ns3="26c71075-24fd-4ed4-8185-25178c839b88" targetNamespace="http://schemas.microsoft.com/office/2006/metadata/properties" ma:root="true" ma:fieldsID="769cf83ee6f38eddc33b23a4eeb00c36" ns1:_="" ns3:_="">
    <xsd:import namespace="6012c4bf-0b91-4f3e-b722-ad8a8e41f5a5"/>
    <xsd:import namespace="26c71075-24fd-4ed4-8185-25178c839b88"/>
    <xsd:element name="properties">
      <xsd:complexType>
        <xsd:sequence>
          <xsd:element name="documentManagement">
            <xsd:complexType>
              <xsd:all>
                <xsd:element ref="ns1:_x0064_do2" minOccurs="0"/>
                <xsd:element ref="ns1:MediaServiceMetadata" minOccurs="0"/>
                <xsd:element ref="ns1: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12c4bf-0b91-4f3e-b722-ad8a8e41f5a5" elementFormDefault="qualified">
    <xsd:import namespace="http://schemas.microsoft.com/office/2006/documentManagement/types"/>
    <xsd:import namespace="http://schemas.microsoft.com/office/infopath/2007/PartnerControls"/>
    <xsd:element name="_x0064_do2" ma:index="0" nillable="true" ma:displayName="Template type" ma:internalName="_x0064_do2">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6c71075-24fd-4ed4-8185-25178c839b88"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7"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x0064_do2 xmlns="6012c4bf-0b91-4f3e-b722-ad8a8e41f5a5">PowerPoint</_x0064_do2>
    <SharedWithUsers xmlns="26c71075-24fd-4ed4-8185-25178c839b88">
      <UserInfo>
        <DisplayName>Toby Russell</DisplayName>
        <AccountId>46</AccountId>
        <AccountType/>
      </UserInfo>
    </SharedWithUsers>
  </documentManagement>
</p:properties>
</file>

<file path=customXml/itemProps1.xml><?xml version="1.0" encoding="utf-8"?>
<ds:datastoreItem xmlns:ds="http://schemas.openxmlformats.org/officeDocument/2006/customXml" ds:itemID="{D6643760-C550-45A8-94A5-EBD63996F4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012c4bf-0b91-4f3e-b722-ad8a8e41f5a5"/>
    <ds:schemaRef ds:uri="26c71075-24fd-4ed4-8185-25178c839b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B63A4DF-051D-44BE-AFA8-E8343CB00F46}">
  <ds:schemaRefs>
    <ds:schemaRef ds:uri="http://schemas.microsoft.com/sharepoint/v3/contenttype/forms"/>
  </ds:schemaRefs>
</ds:datastoreItem>
</file>

<file path=customXml/itemProps3.xml><?xml version="1.0" encoding="utf-8"?>
<ds:datastoreItem xmlns:ds="http://schemas.openxmlformats.org/officeDocument/2006/customXml" ds:itemID="{7CE2A2A1-8743-46CC-A5B8-52CD41017BCA}">
  <ds:schemaRefs>
    <ds:schemaRef ds:uri="http://schemas.microsoft.com/office/infopath/2007/PartnerControls"/>
    <ds:schemaRef ds:uri="http://purl.org/dc/elements/1.1/"/>
    <ds:schemaRef ds:uri="http://schemas.microsoft.com/office/2006/metadata/properties"/>
    <ds:schemaRef ds:uri="26c71075-24fd-4ed4-8185-25178c839b88"/>
    <ds:schemaRef ds:uri="http://schemas.microsoft.com/office/2006/documentManagement/types"/>
    <ds:schemaRef ds:uri="http://purl.org/dc/terms/"/>
    <ds:schemaRef ds:uri="http://purl.org/dc/dcmitype/"/>
    <ds:schemaRef ds:uri="http://www.w3.org/XML/1998/namespace"/>
    <ds:schemaRef ds:uri="http://schemas.openxmlformats.org/package/2006/metadata/core-properties"/>
    <ds:schemaRef ds:uri="6012c4bf-0b91-4f3e-b722-ad8a8e41f5a5"/>
  </ds:schemaRefs>
</ds:datastoreItem>
</file>

<file path=docProps/app.xml><?xml version="1.0" encoding="utf-8"?>
<Properties xmlns="http://schemas.openxmlformats.org/officeDocument/2006/extended-properties" xmlns:vt="http://schemas.openxmlformats.org/officeDocument/2006/docPropsVTypes">
  <TotalTime>10059</TotalTime>
  <Words>2529</Words>
  <Application>Microsoft Macintosh PowerPoint</Application>
  <PresentationFormat>Widescreen</PresentationFormat>
  <Paragraphs>310</Paragraphs>
  <Slides>51</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51</vt:i4>
      </vt:variant>
    </vt:vector>
  </HeadingPairs>
  <TitlesOfParts>
    <vt:vector size="55" baseType="lpstr">
      <vt:lpstr>Arial</vt:lpstr>
      <vt:lpstr>Calibri</vt:lpstr>
      <vt:lpstr>Verdana</vt:lpstr>
      <vt:lpstr>Office Theme</vt:lpstr>
      <vt:lpstr>COMP1004 Analysis : Requirements Analysis</vt:lpstr>
      <vt:lpstr>Session outline</vt:lpstr>
      <vt:lpstr>Recommended reading</vt:lpstr>
      <vt:lpstr>Requirements Analysis</vt:lpstr>
      <vt:lpstr>Categories of requirements</vt:lpstr>
      <vt:lpstr>Functional</vt:lpstr>
      <vt:lpstr>Refining</vt:lpstr>
      <vt:lpstr>Non-functional</vt:lpstr>
      <vt:lpstr>Non-functional examples</vt:lpstr>
      <vt:lpstr>Usability Requirements</vt:lpstr>
      <vt:lpstr>Usability examples</vt:lpstr>
      <vt:lpstr>Functional vs usability</vt:lpstr>
      <vt:lpstr>Legal</vt:lpstr>
      <vt:lpstr>Social &amp; Ethical</vt:lpstr>
      <vt:lpstr>Interoperability requirements</vt:lpstr>
      <vt:lpstr>Non-Functional Requirements</vt:lpstr>
      <vt:lpstr>Finding it all out</vt:lpstr>
      <vt:lpstr>Questions to ask</vt:lpstr>
      <vt:lpstr>Confusing user requirements</vt:lpstr>
      <vt:lpstr>Re-written</vt:lpstr>
      <vt:lpstr>Writing Techniques</vt:lpstr>
      <vt:lpstr>Requirements elicitation</vt:lpstr>
      <vt:lpstr>Elicitation : Viewpoints</vt:lpstr>
      <vt:lpstr>Elicitation : Interviews</vt:lpstr>
      <vt:lpstr>Conducting interviews</vt:lpstr>
      <vt:lpstr>Elicitation : Questionnaires </vt:lpstr>
      <vt:lpstr>Elicitation : Observation</vt:lpstr>
      <vt:lpstr>Elicitation : Document Analysis</vt:lpstr>
      <vt:lpstr>Elicitation : Event modelling</vt:lpstr>
      <vt:lpstr>Elicitation : Business analysis</vt:lpstr>
      <vt:lpstr>Elicitation : Business process modelling</vt:lpstr>
      <vt:lpstr>Requirements management</vt:lpstr>
      <vt:lpstr>Expressing requirements priorities</vt:lpstr>
      <vt:lpstr>Recording information</vt:lpstr>
      <vt:lpstr>PowerPoint Presentation</vt:lpstr>
      <vt:lpstr>Requirements</vt:lpstr>
      <vt:lpstr>Requirements -&gt; Analysis</vt:lpstr>
      <vt:lpstr>Purpose of analysis</vt:lpstr>
      <vt:lpstr>Analysis &amp; Design</vt:lpstr>
      <vt:lpstr>The Analysis model</vt:lpstr>
      <vt:lpstr>What an analysis model does</vt:lpstr>
      <vt:lpstr>Modelling</vt:lpstr>
      <vt:lpstr>UML</vt:lpstr>
      <vt:lpstr>UML Models/Diagrams</vt:lpstr>
      <vt:lpstr>User story</vt:lpstr>
      <vt:lpstr>Use Case Diagram : purpose</vt:lpstr>
      <vt:lpstr>Requirements Validation </vt:lpstr>
      <vt:lpstr>Identifying User stories and Use Cases</vt:lpstr>
      <vt:lpstr>User stories .. continued</vt:lpstr>
      <vt:lpstr>Event decomposition technique</vt:lpstr>
      <vt:lpstr> 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Rebecca Lee</dc:creator>
  <cp:lastModifiedBy>Shirley Atkinson</cp:lastModifiedBy>
  <cp:revision>158</cp:revision>
  <dcterms:created xsi:type="dcterms:W3CDTF">2018-04-15T20:11:32Z</dcterms:created>
  <dcterms:modified xsi:type="dcterms:W3CDTF">2020-10-11T15:46:04Z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0x010100652016E78E9AF74EA603C9F795980204</vt:lpwstr>
  </property>
</Properties>
</file>

<file path=docProps/thumbnail.jpeg>
</file>